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271" r:id="rId4"/>
    <p:sldId id="272" r:id="rId5"/>
    <p:sldId id="273" r:id="rId6"/>
    <p:sldId id="269" r:id="rId7"/>
    <p:sldId id="289" r:id="rId8"/>
    <p:sldId id="274" r:id="rId9"/>
    <p:sldId id="275" r:id="rId10"/>
    <p:sldId id="286" r:id="rId11"/>
    <p:sldId id="276" r:id="rId12"/>
    <p:sldId id="287" r:id="rId13"/>
    <p:sldId id="288" r:id="rId14"/>
    <p:sldId id="277" r:id="rId15"/>
    <p:sldId id="278" r:id="rId16"/>
    <p:sldId id="293" r:id="rId17"/>
    <p:sldId id="279" r:id="rId18"/>
    <p:sldId id="268" r:id="rId19"/>
    <p:sldId id="280" r:id="rId20"/>
    <p:sldId id="291" r:id="rId21"/>
    <p:sldId id="292" r:id="rId22"/>
    <p:sldId id="294" r:id="rId23"/>
    <p:sldId id="282" r:id="rId24"/>
    <p:sldId id="295" r:id="rId25"/>
    <p:sldId id="283" r:id="rId26"/>
    <p:sldId id="284" r:id="rId27"/>
    <p:sldId id="296" r:id="rId28"/>
    <p:sldId id="262" r:id="rId29"/>
    <p:sldId id="266" r:id="rId30"/>
    <p:sldId id="259" r:id="rId31"/>
    <p:sldId id="260" r:id="rId3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8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FB2379-B76A-427A-8B62-946F102D06AA}" type="datetimeFigureOut">
              <a:rPr lang="lv-LV" smtClean="0"/>
              <a:pPr/>
              <a:t>23.05.2017</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10E15-AF06-4146-85CD-54C52AC1D575}" type="slidenum">
              <a:rPr lang="lv-LV" smtClean="0"/>
              <a:pPr/>
              <a:t>‹#›</a:t>
            </a:fld>
            <a:endParaRPr lang="lv-LV"/>
          </a:p>
        </p:txBody>
      </p:sp>
    </p:spTree>
    <p:extLst>
      <p:ext uri="{BB962C8B-B14F-4D97-AF65-F5344CB8AC3E}">
        <p14:creationId xmlns="" xmlns:p14="http://schemas.microsoft.com/office/powerpoint/2010/main" val="161301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3BC10E15-AF06-4146-85CD-54C52AC1D575}" type="slidenum">
              <a:rPr lang="lv-LV" smtClean="0"/>
              <a:pPr/>
              <a:t>8</a:t>
            </a:fld>
            <a:endParaRPr lang="lv-LV"/>
          </a:p>
        </p:txBody>
      </p:sp>
    </p:spTree>
    <p:extLst>
      <p:ext uri="{BB962C8B-B14F-4D97-AF65-F5344CB8AC3E}">
        <p14:creationId xmlns="" xmlns:p14="http://schemas.microsoft.com/office/powerpoint/2010/main" val="181422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287618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80349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361271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10333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38893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8119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139256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56478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62087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343226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D0674-0CE4-4079-8D54-08039FC16EC2}" type="datetimeFigureOut">
              <a:rPr lang="lv-LV" smtClean="0"/>
              <a:pPr/>
              <a:t>23.05.2017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195653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D0674-0CE4-4079-8D54-08039FC16EC2}" type="datetimeFigureOut">
              <a:rPr lang="lv-LV" smtClean="0"/>
              <a:pPr/>
              <a:t>23.05.2017</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31B02-0A67-49A3-AFF6-0C1749F1165D}" type="slidenum">
              <a:rPr lang="lv-LV" smtClean="0"/>
              <a:pPr/>
              <a:t>‹#›</a:t>
            </a:fld>
            <a:endParaRPr lang="lv-LV"/>
          </a:p>
        </p:txBody>
      </p:sp>
    </p:spTree>
    <p:extLst>
      <p:ext uri="{BB962C8B-B14F-4D97-AF65-F5344CB8AC3E}">
        <p14:creationId xmlns="" xmlns:p14="http://schemas.microsoft.com/office/powerpoint/2010/main" val="117485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2448272"/>
          </a:xfrm>
        </p:spPr>
        <p:txBody>
          <a:bodyPr>
            <a:normAutofit fontScale="90000"/>
          </a:bodyPr>
          <a:lstStyle/>
          <a:p>
            <a:r>
              <a:rPr lang="lv-LV" b="1" cap="small" dirty="0" smtClean="0">
                <a:latin typeface="Cambria Math" panose="02040503050406030204" pitchFamily="18" charset="0"/>
                <a:ea typeface="Cambria Math" panose="02040503050406030204" pitchFamily="18" charset="0"/>
              </a:rPr>
              <a:t>Latvijas </a:t>
            </a:r>
            <a:r>
              <a:rPr lang="lv-LV" b="1" cap="small" dirty="0">
                <a:latin typeface="Cambria Math" panose="02040503050406030204" pitchFamily="18" charset="0"/>
                <a:ea typeface="Cambria Math" panose="02040503050406030204" pitchFamily="18" charset="0"/>
              </a:rPr>
              <a:t>ilgtspējas dimensijas – izglītoti cilvēki un dabas vērtību </a:t>
            </a:r>
            <a:r>
              <a:rPr lang="lv-LV" b="1" cap="small" dirty="0" smtClean="0">
                <a:latin typeface="Cambria Math" panose="02040503050406030204" pitchFamily="18" charset="0"/>
                <a:ea typeface="Cambria Math" panose="02040503050406030204" pitchFamily="18" charset="0"/>
              </a:rPr>
              <a:t>saglabāšana</a:t>
            </a:r>
            <a:r>
              <a:rPr lang="lv-LV" dirty="0"/>
              <a:t/>
            </a:r>
            <a:br>
              <a:rPr lang="lv-LV" dirty="0"/>
            </a:br>
            <a:endParaRPr lang="lv-LV" dirty="0"/>
          </a:p>
        </p:txBody>
      </p:sp>
      <p:sp>
        <p:nvSpPr>
          <p:cNvPr id="3" name="Subtitle 2"/>
          <p:cNvSpPr>
            <a:spLocks noGrp="1"/>
          </p:cNvSpPr>
          <p:nvPr>
            <p:ph type="subTitle" idx="1"/>
          </p:nvPr>
        </p:nvSpPr>
        <p:spPr>
          <a:xfrm>
            <a:off x="755576" y="2780928"/>
            <a:ext cx="7704856" cy="3672408"/>
          </a:xfrm>
        </p:spPr>
        <p:txBody>
          <a:bodyPr>
            <a:normAutofit fontScale="70000" lnSpcReduction="20000"/>
          </a:bodyPr>
          <a:lstStyle/>
          <a:p>
            <a:r>
              <a:rPr lang="lv-LV" cap="small" dirty="0" smtClean="0">
                <a:latin typeface="Cambria Math" panose="02040503050406030204" pitchFamily="18" charset="0"/>
                <a:ea typeface="Cambria Math" panose="02040503050406030204" pitchFamily="18" charset="0"/>
              </a:rPr>
              <a:t>Latvijas </a:t>
            </a:r>
            <a:r>
              <a:rPr lang="lv-LV" cap="small" dirty="0">
                <a:latin typeface="Cambria Math" panose="02040503050406030204" pitchFamily="18" charset="0"/>
                <a:ea typeface="Cambria Math" panose="02040503050406030204" pitchFamily="18" charset="0"/>
              </a:rPr>
              <a:t>simtgadei un Latgales kongresa simtgadei veltīts</a:t>
            </a:r>
            <a:endParaRPr lang="lv-LV" dirty="0">
              <a:latin typeface="Cambria Math" panose="02040503050406030204" pitchFamily="18" charset="0"/>
              <a:ea typeface="Cambria Math" panose="02040503050406030204" pitchFamily="18" charset="0"/>
            </a:endParaRPr>
          </a:p>
          <a:p>
            <a:r>
              <a:rPr lang="lv-LV" cap="small" dirty="0" err="1">
                <a:latin typeface="Cambria Math" panose="02040503050406030204" pitchFamily="18" charset="0"/>
                <a:ea typeface="Cambria Math" panose="02040503050406030204" pitchFamily="18" charset="0"/>
              </a:rPr>
              <a:t>multisektoriāls</a:t>
            </a:r>
            <a:r>
              <a:rPr lang="lv-LV" cap="small" dirty="0">
                <a:latin typeface="Cambria Math" panose="02040503050406030204" pitchFamily="18" charset="0"/>
                <a:ea typeface="Cambria Math" panose="02040503050406030204" pitchFamily="18" charset="0"/>
              </a:rPr>
              <a:t> projekts</a:t>
            </a:r>
            <a:endParaRPr lang="lv-LV" dirty="0">
              <a:latin typeface="Cambria Math" panose="02040503050406030204" pitchFamily="18" charset="0"/>
              <a:ea typeface="Cambria Math" panose="02040503050406030204" pitchFamily="18" charset="0"/>
            </a:endParaRPr>
          </a:p>
          <a:p>
            <a:r>
              <a:rPr lang="lv-LV" sz="4100" b="1" dirty="0">
                <a:latin typeface="Cambria Math" panose="02040503050406030204" pitchFamily="18" charset="0"/>
                <a:ea typeface="Cambria Math" panose="02040503050406030204" pitchFamily="18" charset="0"/>
              </a:rPr>
              <a:t>Ekspertu galvenie ieteikumi ilgtermiņa stratēģiskajai </a:t>
            </a:r>
            <a:r>
              <a:rPr lang="lv-LV" sz="4100" b="1" dirty="0" smtClean="0">
                <a:latin typeface="Cambria Math" panose="02040503050406030204" pitchFamily="18" charset="0"/>
                <a:ea typeface="Cambria Math" panose="02040503050406030204" pitchFamily="18" charset="0"/>
              </a:rPr>
              <a:t>plānošanai kontekstā ar </a:t>
            </a:r>
            <a:endParaRPr lang="lv-LV" sz="4000" dirty="0" smtClean="0"/>
          </a:p>
          <a:p>
            <a:r>
              <a:rPr lang="lv-LV" sz="4000" dirty="0" smtClean="0"/>
              <a:t> </a:t>
            </a:r>
            <a:r>
              <a:rPr lang="lv-LV" sz="4000" b="1" dirty="0" smtClean="0"/>
              <a:t>Latvijas </a:t>
            </a:r>
            <a:r>
              <a:rPr lang="lv-LV" sz="4000" b="1" dirty="0" smtClean="0"/>
              <a:t>Nacionālo </a:t>
            </a:r>
            <a:r>
              <a:rPr lang="lv-LV" sz="4000" b="1" dirty="0" smtClean="0"/>
              <a:t>attīstības </a:t>
            </a:r>
            <a:r>
              <a:rPr lang="lv-LV" sz="4000" b="1" dirty="0" smtClean="0"/>
              <a:t>plānu </a:t>
            </a:r>
            <a:r>
              <a:rPr lang="lv-LV" sz="4000" b="1" dirty="0" smtClean="0"/>
              <a:t>2014. – 2020. gadam </a:t>
            </a:r>
            <a:r>
              <a:rPr lang="lv-LV" sz="4000" dirty="0" smtClean="0"/>
              <a:t>	</a:t>
            </a:r>
          </a:p>
          <a:p>
            <a:endParaRPr lang="lv-LV" sz="4100" dirty="0">
              <a:latin typeface="Cambria Math" panose="02040503050406030204" pitchFamily="18" charset="0"/>
              <a:ea typeface="Cambria Math" panose="02040503050406030204" pitchFamily="18" charset="0"/>
            </a:endParaRPr>
          </a:p>
          <a:p>
            <a:r>
              <a:rPr lang="lv-LV" sz="2600" b="1" dirty="0">
                <a:latin typeface="Cambria Math" panose="02040503050406030204" pitchFamily="18" charset="0"/>
                <a:ea typeface="Cambria Math" panose="02040503050406030204" pitchFamily="18" charset="0"/>
              </a:rPr>
              <a:t> </a:t>
            </a:r>
            <a:r>
              <a:rPr lang="lv-LV" sz="2600" b="1" dirty="0" smtClean="0">
                <a:latin typeface="Cambria Math" panose="02040503050406030204" pitchFamily="18" charset="0"/>
                <a:ea typeface="Cambria Math" panose="02040503050406030204" pitchFamily="18" charset="0"/>
              </a:rPr>
              <a:t>2017</a:t>
            </a:r>
            <a:r>
              <a:rPr lang="lv-LV" sz="2600" b="1" dirty="0">
                <a:latin typeface="Cambria Math" panose="02040503050406030204" pitchFamily="18" charset="0"/>
                <a:ea typeface="Cambria Math" panose="02040503050406030204" pitchFamily="18" charset="0"/>
              </a:rPr>
              <a:t>. gada </a:t>
            </a:r>
            <a:r>
              <a:rPr lang="lv-LV" sz="2600" b="1" dirty="0" smtClean="0">
                <a:latin typeface="Cambria Math" panose="02040503050406030204" pitchFamily="18" charset="0"/>
                <a:ea typeface="Cambria Math" panose="02040503050406030204" pitchFamily="18" charset="0"/>
              </a:rPr>
              <a:t>24.maijā</a:t>
            </a:r>
            <a:endParaRPr lang="lv-LV" sz="2600" dirty="0">
              <a:latin typeface="Cambria Math" panose="02040503050406030204" pitchFamily="18" charset="0"/>
              <a:ea typeface="Cambria Math" panose="02040503050406030204" pitchFamily="18" charset="0"/>
            </a:endParaRPr>
          </a:p>
          <a:p>
            <a:r>
              <a:rPr lang="lv-LV" dirty="0" smtClean="0">
                <a:latin typeface="Cambria Math" panose="02040503050406030204" pitchFamily="18" charset="0"/>
                <a:ea typeface="Cambria Math" panose="02040503050406030204" pitchFamily="18" charset="0"/>
              </a:rPr>
              <a:t>Jānis Vētra</a:t>
            </a:r>
          </a:p>
          <a:p>
            <a:endParaRPr lang="lv-LV" dirty="0"/>
          </a:p>
        </p:txBody>
      </p:sp>
    </p:spTree>
    <p:extLst>
      <p:ext uri="{BB962C8B-B14F-4D97-AF65-F5344CB8AC3E}">
        <p14:creationId xmlns="" xmlns:p14="http://schemas.microsoft.com/office/powerpoint/2010/main" val="176386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r>
              <a:rPr lang="lv-LV" sz="3600" b="1" dirty="0" smtClean="0"/>
              <a:t>NACIONĀLAIS ATTĪSTĪBAS PLĀNS 2014-2020</a:t>
            </a:r>
            <a:endParaRPr lang="lv-LV" sz="3600" b="1" dirty="0"/>
          </a:p>
        </p:txBody>
      </p:sp>
      <p:sp>
        <p:nvSpPr>
          <p:cNvPr id="3" name="Content Placeholder 2"/>
          <p:cNvSpPr>
            <a:spLocks noGrp="1"/>
          </p:cNvSpPr>
          <p:nvPr>
            <p:ph idx="1"/>
          </p:nvPr>
        </p:nvSpPr>
        <p:spPr>
          <a:xfrm>
            <a:off x="457200" y="836712"/>
            <a:ext cx="8229600" cy="6021288"/>
          </a:xfrm>
        </p:spPr>
        <p:txBody>
          <a:bodyPr>
            <a:normAutofit fontScale="85000" lnSpcReduction="20000"/>
          </a:bodyPr>
          <a:lstStyle/>
          <a:p>
            <a:r>
              <a:rPr lang="lv-LV" dirty="0"/>
              <a:t>[413] Sabiedriskā transporta pakalpojumu organizēšana vienotā autobusu un vilcienu maršrutu tīklā, nodrošinot lauku iedzīvotājiem </a:t>
            </a:r>
            <a:r>
              <a:rPr lang="lv-LV" b="1" dirty="0"/>
              <a:t>iespējas nokļūt reģionālas nozīmes attīstības centros</a:t>
            </a:r>
            <a:r>
              <a:rPr lang="lv-LV" dirty="0"/>
              <a:t>, un no tiem nacionālas nozīmes attīstības centros un galvaspilsētā (pagastu savienojums ar 21 + 9,</a:t>
            </a:r>
            <a:r>
              <a:rPr lang="lv-LV" b="1" dirty="0"/>
              <a:t> vismaz divas reizes dienā</a:t>
            </a:r>
            <a:r>
              <a:rPr lang="lv-LV" dirty="0"/>
              <a:t>) </a:t>
            </a:r>
            <a:endParaRPr lang="lv-LV" dirty="0" smtClean="0"/>
          </a:p>
          <a:p>
            <a:endParaRPr lang="lv-LV" b="1" dirty="0" smtClean="0"/>
          </a:p>
          <a:p>
            <a:r>
              <a:rPr lang="lv-LV" b="1" dirty="0" smtClean="0"/>
              <a:t>[</a:t>
            </a:r>
            <a:r>
              <a:rPr lang="lv-LV" b="1" dirty="0" smtClean="0"/>
              <a:t>397] Mērķis 1 </a:t>
            </a:r>
          </a:p>
          <a:p>
            <a:r>
              <a:rPr lang="lv-LV" dirty="0" smtClean="0"/>
              <a:t>Nodrošināt attīstības centru ērtu un drošu sasniedzamību, t.sk. panākot 2020.gadā labu braukšanas kvalitāti pa autoceļiem, </a:t>
            </a:r>
            <a:r>
              <a:rPr lang="lv-LV" b="1" dirty="0" smtClean="0"/>
              <a:t>kas savieno nacionālas un reģionālas nozīmes attīstības centrus</a:t>
            </a:r>
            <a:r>
              <a:rPr lang="lv-LV" dirty="0" smtClean="0"/>
              <a:t>, un sabiedriskā transporta pieejamības paaugstināšanu, izveidojot efektīvu un sabalansētu sabiedriskā transporta sistēmu </a:t>
            </a:r>
          </a:p>
          <a:p>
            <a:pPr>
              <a:buNone/>
            </a:pPr>
            <a:r>
              <a:rPr lang="lv-LV" dirty="0"/>
              <a:t>	</a:t>
            </a:r>
          </a:p>
          <a:p>
            <a:endParaRPr lang="lv-LV"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mbria Math" panose="02040503050406030204" pitchFamily="18" charset="0"/>
                <a:ea typeface="Cambria Math" panose="02040503050406030204" pitchFamily="18" charset="0"/>
              </a:rPr>
              <a:t>Ilgtspējīga</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dzīves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telpa</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92500"/>
          </a:bodyPr>
          <a:lstStyle/>
          <a:p>
            <a:pPr marL="0" lvl="0" indent="0">
              <a:buNone/>
            </a:pPr>
            <a:r>
              <a:rPr lang="lv-LV" b="1" dirty="0" smtClean="0">
                <a:latin typeface="Cambria Math" panose="02040503050406030204" pitchFamily="18" charset="0"/>
                <a:ea typeface="Cambria Math" panose="02040503050406030204" pitchFamily="18" charset="0"/>
              </a:rPr>
              <a:t>Eksperti: </a:t>
            </a:r>
          </a:p>
          <a:p>
            <a:pPr marL="0" lvl="0" indent="0">
              <a:buNone/>
            </a:pPr>
            <a:r>
              <a:rPr lang="lv-LV" b="1" dirty="0" smtClean="0">
                <a:latin typeface="Cambria Math" panose="02040503050406030204" pitchFamily="18" charset="0"/>
                <a:ea typeface="Cambria Math" panose="02040503050406030204" pitchFamily="18" charset="0"/>
              </a:rPr>
              <a:t>5</a:t>
            </a:r>
            <a:r>
              <a:rPr lang="lv-LV"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Sliktais</a:t>
            </a:r>
            <a:r>
              <a:rPr lang="en-US" b="1" dirty="0" smtClean="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rPr>
              <a:t>un pat </a:t>
            </a:r>
            <a:r>
              <a:rPr lang="en-US" b="1" dirty="0" err="1">
                <a:latin typeface="Cambria Math" panose="02040503050406030204" pitchFamily="18" charset="0"/>
                <a:ea typeface="Cambria Math" panose="02040503050406030204" pitchFamily="18" charset="0"/>
              </a:rPr>
              <a:t>ļoti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sliktais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ceļu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stāvoklis</a:t>
            </a:r>
            <a:r>
              <a:rPr lang="en-US" dirty="0">
                <a:latin typeface="Cambria Math" panose="02040503050406030204" pitchFamily="18" charset="0"/>
                <a:ea typeface="Cambria Math" panose="02040503050406030204" pitchFamily="18" charset="0"/>
              </a:rPr>
              <a:t> un </a:t>
            </a:r>
            <a:r>
              <a:rPr lang="en-US" dirty="0" err="1">
                <a:latin typeface="Cambria Math" panose="02040503050406030204" pitchFamily="18" charset="0"/>
                <a:ea typeface="Cambria Math" panose="02040503050406030204" pitchFamily="18" charset="0"/>
              </a:rPr>
              <a:t>esošā</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sabiedriskā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transporta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plānošanas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sistēma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rada</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ierobežojumus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reģionālajai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attīstībai</a:t>
            </a:r>
            <a:r>
              <a:rPr lang="en-US" dirty="0">
                <a:latin typeface="Cambria Math" panose="02040503050406030204" pitchFamily="18" charset="0"/>
                <a:ea typeface="Cambria Math" panose="02040503050406030204" pitchFamily="18" charset="0"/>
              </a:rPr>
              <a:t>.</a:t>
            </a:r>
            <a:endParaRPr lang="lv-LV" dirty="0">
              <a:latin typeface="Cambria Math" panose="02040503050406030204" pitchFamily="18" charset="0"/>
              <a:ea typeface="Cambria Math" panose="02040503050406030204" pitchFamily="18" charset="0"/>
            </a:endParaRPr>
          </a:p>
          <a:p>
            <a:pPr marL="0" lvl="0" indent="0">
              <a:buNone/>
            </a:pPr>
            <a:r>
              <a:rPr lang="lv-LV" dirty="0" smtClean="0">
                <a:latin typeface="Cambria Math" panose="02040503050406030204" pitchFamily="18" charset="0"/>
                <a:ea typeface="Cambria Math" panose="02040503050406030204" pitchFamily="18" charset="0"/>
              </a:rPr>
              <a:t>6. </a:t>
            </a:r>
            <a:r>
              <a:rPr lang="en-US" dirty="0" err="1" smtClean="0">
                <a:latin typeface="Cambria Math" panose="02040503050406030204" pitchFamily="18" charset="0"/>
                <a:ea typeface="Cambria Math" panose="02040503050406030204" pitchFamily="18" charset="0"/>
              </a:rPr>
              <a:t>Latvijā</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jau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šobrīd</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pastāv</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labi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nosacījumi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lai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praktiski</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visā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valsts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teritorijā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būtu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iespējams</a:t>
            </a:r>
            <a:r>
              <a:rPr lang="en-US" b="1" dirty="0">
                <a:latin typeface="Cambria Math" panose="02040503050406030204" pitchFamily="18" charset="0"/>
                <a:ea typeface="Cambria Math" panose="02040503050406030204" pitchFamily="18" charset="0"/>
              </a:rPr>
              <a:t> no </a:t>
            </a:r>
            <a:r>
              <a:rPr lang="en-US" b="1" dirty="0" err="1">
                <a:latin typeface="Cambria Math" panose="02040503050406030204" pitchFamily="18" charset="0"/>
                <a:ea typeface="Cambria Math" panose="02040503050406030204" pitchFamily="18" charset="0"/>
              </a:rPr>
              <a:t>Rīgas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nonākt</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aptuveni</a:t>
            </a:r>
            <a:r>
              <a:rPr lang="en-US" b="1" dirty="0">
                <a:latin typeface="Cambria Math" panose="02040503050406030204" pitchFamily="18" charset="0"/>
                <a:ea typeface="Cambria Math" panose="02040503050406030204" pitchFamily="18" charset="0"/>
              </a:rPr>
              <a:t> 2 </a:t>
            </a:r>
            <a:r>
              <a:rPr lang="en-US" b="1" dirty="0" err="1">
                <a:latin typeface="Cambria Math" panose="02040503050406030204" pitchFamily="18" charset="0"/>
                <a:ea typeface="Cambria Math" panose="02040503050406030204" pitchFamily="18" charset="0"/>
              </a:rPr>
              <a:t>stundu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laikā</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Šādu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mērķi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būtu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lietderīgi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izvirzīt</a:t>
            </a:r>
            <a:r>
              <a:rPr lang="en-US" dirty="0">
                <a:latin typeface="Cambria Math" panose="02040503050406030204" pitchFamily="18" charset="0"/>
                <a:ea typeface="Cambria Math" panose="02040503050406030204" pitchFamily="18" charset="0"/>
              </a:rPr>
              <a:t> par </a:t>
            </a:r>
            <a:r>
              <a:rPr lang="en-US" b="1" dirty="0" err="1">
                <a:latin typeface="Cambria Math" panose="02040503050406030204" pitchFamily="18" charset="0"/>
                <a:ea typeface="Cambria Math" panose="02040503050406030204" pitchFamily="18" charset="0"/>
              </a:rPr>
              <a:t>plānošanas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uzdevumu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tuvākajiem</a:t>
            </a:r>
            <a:r>
              <a:rPr lang="en-US" b="1" dirty="0">
                <a:latin typeface="Cambria Math" panose="02040503050406030204" pitchFamily="18" charset="0"/>
                <a:ea typeface="Cambria Math" panose="02040503050406030204" pitchFamily="18" charset="0"/>
              </a:rPr>
              <a:t> 5 </a:t>
            </a:r>
            <a:r>
              <a:rPr lang="en-US" b="1" dirty="0" err="1">
                <a:latin typeface="Cambria Math" panose="02040503050406030204" pitchFamily="18" charset="0"/>
                <a:ea typeface="Cambria Math" panose="02040503050406030204" pitchFamily="18" charset="0"/>
              </a:rPr>
              <a:t>gadiem</a:t>
            </a:r>
            <a:r>
              <a:rPr lang="en-US" dirty="0">
                <a:latin typeface="Cambria Math" panose="02040503050406030204" pitchFamily="18" charset="0"/>
                <a:ea typeface="Cambria Math" panose="02040503050406030204" pitchFamily="18" charset="0"/>
              </a:rPr>
              <a:t>.</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419771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lv-LV" dirty="0" smtClean="0"/>
              <a:t>Kas notiek ārpus reģionālās attīstības centriem?</a:t>
            </a:r>
            <a:endParaRPr lang="lv-LV" dirty="0"/>
          </a:p>
        </p:txBody>
      </p:sp>
      <p:sp>
        <p:nvSpPr>
          <p:cNvPr id="3" name="Content Placeholder 2"/>
          <p:cNvSpPr>
            <a:spLocks noGrp="1"/>
          </p:cNvSpPr>
          <p:nvPr>
            <p:ph idx="1"/>
          </p:nvPr>
        </p:nvSpPr>
        <p:spPr/>
        <p:txBody>
          <a:bodyPr/>
          <a:lstStyle/>
          <a:p>
            <a:endParaRPr lang="lv-LV" dirty="0"/>
          </a:p>
        </p:txBody>
      </p:sp>
      <p:pic>
        <p:nvPicPr>
          <p:cNvPr id="1026" name="Picture 2" descr="Att&amp;emacr;lu rezult&amp;amacr;ti vaic&amp;amacr;jumam “4X4 CARS ON COUNTRY ROADS”"/>
          <p:cNvPicPr>
            <a:picLocks noChangeAspect="1" noChangeArrowheads="1"/>
          </p:cNvPicPr>
          <p:nvPr/>
        </p:nvPicPr>
        <p:blipFill>
          <a:blip r:embed="rId2" cstate="print"/>
          <a:srcRect/>
          <a:stretch>
            <a:fillRect/>
          </a:stretch>
        </p:blipFill>
        <p:spPr bwMode="auto">
          <a:xfrm>
            <a:off x="467544" y="1389120"/>
            <a:ext cx="8208912" cy="54688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Nākotne drīz būs tagadne!</a:t>
            </a:r>
            <a:endParaRPr lang="lv-LV" dirty="0"/>
          </a:p>
        </p:txBody>
      </p:sp>
      <p:sp>
        <p:nvSpPr>
          <p:cNvPr id="3" name="Content Placeholder 2"/>
          <p:cNvSpPr>
            <a:spLocks noGrp="1"/>
          </p:cNvSpPr>
          <p:nvPr>
            <p:ph idx="1"/>
          </p:nvPr>
        </p:nvSpPr>
        <p:spPr/>
        <p:txBody>
          <a:bodyPr/>
          <a:lstStyle/>
          <a:p>
            <a:endParaRPr lang="lv-LV"/>
          </a:p>
        </p:txBody>
      </p:sp>
      <p:pic>
        <p:nvPicPr>
          <p:cNvPr id="41986" name="Picture 2" descr="Att&amp;emacr;lu rezult&amp;amacr;ti vaic&amp;amacr;jumam “Drons Taxi”"/>
          <p:cNvPicPr>
            <a:picLocks noChangeAspect="1" noChangeArrowheads="1"/>
          </p:cNvPicPr>
          <p:nvPr/>
        </p:nvPicPr>
        <p:blipFill>
          <a:blip r:embed="rId2" cstate="print"/>
          <a:srcRect/>
          <a:stretch>
            <a:fillRect/>
          </a:stretch>
        </p:blipFill>
        <p:spPr bwMode="auto">
          <a:xfrm>
            <a:off x="293959" y="1628800"/>
            <a:ext cx="8526513" cy="48092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Cambria Math" panose="02040503050406030204" pitchFamily="18" charset="0"/>
                <a:ea typeface="Cambria Math" panose="02040503050406030204" pitchFamily="18" charset="0"/>
              </a:rPr>
              <a:t>Dabas vērtības un sociālie aspekti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412776"/>
            <a:ext cx="8229600" cy="5328592"/>
          </a:xfrm>
        </p:spPr>
        <p:txBody>
          <a:bodyPr>
            <a:normAutofit fontScale="85000" lnSpcReduction="10000"/>
          </a:bodyPr>
          <a:lstStyle/>
          <a:p>
            <a:pPr marL="0" indent="0">
              <a:buNone/>
            </a:pPr>
            <a:r>
              <a:rPr lang="lv-LV" b="1" dirty="0" smtClean="0">
                <a:latin typeface="Cambria Math" panose="02040503050406030204" pitchFamily="18" charset="0"/>
                <a:ea typeface="Cambria Math" panose="02040503050406030204" pitchFamily="18" charset="0"/>
              </a:rPr>
              <a:t>NAP</a:t>
            </a:r>
            <a:r>
              <a:rPr lang="lv-LV" b="1" dirty="0" smtClean="0">
                <a:latin typeface="Cambria Math" panose="02040503050406030204" pitchFamily="18" charset="0"/>
                <a:ea typeface="Cambria Math" panose="02040503050406030204" pitchFamily="18" charset="0"/>
              </a:rPr>
              <a:t>:</a:t>
            </a:r>
            <a:r>
              <a:rPr lang="lv-LV" dirty="0" smtClean="0"/>
              <a:t> [</a:t>
            </a:r>
            <a:r>
              <a:rPr lang="lv-LV" dirty="0" smtClean="0"/>
              <a:t>50]Rūpes </a:t>
            </a:r>
            <a:r>
              <a:rPr lang="lv-LV" dirty="0" smtClean="0"/>
              <a:t>par vidi vairs nav kavēklis un slogs ekonomikas attīstībai, bet gan ienākumu avots valstij un iedzīvotājiem.</a:t>
            </a:r>
            <a:r>
              <a:rPr lang="lv-LV" b="1" dirty="0" smtClean="0">
                <a:latin typeface="Cambria Math" panose="02040503050406030204" pitchFamily="18" charset="0"/>
                <a:ea typeface="Cambria Math" panose="02040503050406030204" pitchFamily="18" charset="0"/>
              </a:rPr>
              <a:t> </a:t>
            </a:r>
            <a:r>
              <a:rPr lang="lv-LV" b="1" dirty="0" smtClean="0"/>
              <a:t>[422] Mērķis 1 Saglabāt dabas kapitālu kā bāzi ilgtspējīgai ekonomiskajai izaugsmei un sekmēt tā ilgtspējīgu izmantošanu, mazinot dabas un cilvēka darbības radītos riskus vides kvalitātei </a:t>
            </a:r>
          </a:p>
          <a:p>
            <a:pPr marL="0" indent="0">
              <a:buNone/>
            </a:pPr>
            <a:r>
              <a:rPr lang="lv-LV" b="1" dirty="0" smtClean="0">
                <a:latin typeface="Cambria Math" panose="02040503050406030204" pitchFamily="18" charset="0"/>
                <a:ea typeface="Cambria Math" panose="02040503050406030204" pitchFamily="18" charset="0"/>
              </a:rPr>
              <a:t>Eksperti:</a:t>
            </a:r>
          </a:p>
          <a:p>
            <a:pPr marL="0" indent="0">
              <a:buNone/>
            </a:pPr>
            <a:r>
              <a:rPr lang="lv-LV" dirty="0" smtClean="0">
                <a:latin typeface="Cambria Math" panose="02040503050406030204" pitchFamily="18" charset="0"/>
                <a:ea typeface="Cambria Math" panose="02040503050406030204" pitchFamily="18" charset="0"/>
              </a:rPr>
              <a:t>8</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Pastāv</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dažādi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principi</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biotopu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saglabāšanas</a:t>
            </a:r>
            <a:r>
              <a:rPr lang="en-US" b="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un </a:t>
            </a:r>
            <a:r>
              <a:rPr lang="en-US" b="1" dirty="0" err="1">
                <a:latin typeface="Cambria Math" panose="02040503050406030204" pitchFamily="18" charset="0"/>
                <a:ea typeface="Cambria Math" panose="02040503050406030204" pitchFamily="18" charset="0"/>
              </a:rPr>
              <a:t>ezeru</a:t>
            </a:r>
            <a:r>
              <a:rPr lang="en-US" b="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tāpat</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kā</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citu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līdzīgu</a:t>
            </a:r>
            <a:r>
              <a:rPr lang="en-US" dirty="0">
                <a:latin typeface="Cambria Math" panose="02040503050406030204" pitchFamily="18" charset="0"/>
                <a:ea typeface="Cambria Math" panose="02040503050406030204" pitchFamily="18" charset="0"/>
              </a:rPr>
              <a:t> vides </a:t>
            </a:r>
            <a:r>
              <a:rPr lang="en-US" dirty="0" err="1">
                <a:latin typeface="Cambria Math" panose="02040503050406030204" pitchFamily="18" charset="0"/>
                <a:ea typeface="Cambria Math" panose="02040503050406030204" pitchFamily="18" charset="0"/>
              </a:rPr>
              <a:t>objektu</a:t>
            </a:r>
            <a:r>
              <a:rPr lang="en-US" dirty="0">
                <a:latin typeface="Cambria Math" panose="02040503050406030204" pitchFamily="18" charset="0"/>
                <a:ea typeface="Cambria Math" panose="02040503050406030204" pitchFamily="18" charset="0"/>
              </a:rPr>
              <a:t>)</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ekosistēmas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problemātikas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kontekstā</a:t>
            </a:r>
            <a:r>
              <a:rPr lang="en-US" dirty="0">
                <a:latin typeface="Cambria Math" panose="02040503050406030204" pitchFamily="18" charset="0"/>
                <a:ea typeface="Cambria Math" panose="02040503050406030204" pitchFamily="18" charset="0"/>
              </a:rPr>
              <a:t>. </a:t>
            </a:r>
            <a:endParaRPr lang="lv-LV" dirty="0" smtClean="0">
              <a:latin typeface="Cambria Math" panose="02040503050406030204" pitchFamily="18" charset="0"/>
              <a:ea typeface="Cambria Math" panose="02040503050406030204" pitchFamily="18" charset="0"/>
            </a:endParaRPr>
          </a:p>
          <a:p>
            <a:pPr marL="0" indent="0">
              <a:buNone/>
            </a:pPr>
            <a:r>
              <a:rPr lang="en-US" b="1" dirty="0" err="1">
                <a:latin typeface="Cambria Math" panose="02040503050406030204" pitchFamily="18" charset="0"/>
                <a:ea typeface="Cambria Math" panose="02040503050406030204" pitchFamily="18" charset="0"/>
              </a:rPr>
              <a:t>Biotopi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a:t>
            </a:r>
            <a:r>
              <a:rPr lang="lv-LV" b="1" dirty="0" smtClean="0">
                <a:latin typeface="Cambria Math" panose="02040503050406030204" pitchFamily="18" charset="0"/>
                <a:ea typeface="Cambria Math" panose="02040503050406030204" pitchFamily="18" charset="0"/>
              </a:rPr>
              <a:t>saglabājama </a:t>
            </a:r>
            <a:r>
              <a:rPr lang="en-US" b="1" dirty="0" err="1" smtClean="0">
                <a:latin typeface="Cambria Math" panose="02040503050406030204" pitchFamily="18" charset="0"/>
                <a:ea typeface="Cambria Math" panose="02040503050406030204" pitchFamily="18" charset="0"/>
              </a:rPr>
              <a:t>dabas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vērtība</a:t>
            </a:r>
            <a:r>
              <a:rPr lang="lv-LV" b="1" dirty="0" smtClean="0">
                <a:latin typeface="Cambria Math" panose="02040503050406030204" pitchFamily="18" charset="0"/>
                <a:ea typeface="Cambria Math" panose="02040503050406030204" pitchFamily="18" charset="0"/>
              </a:rPr>
              <a:t>  </a:t>
            </a:r>
            <a:r>
              <a:rPr lang="lv-LV" b="1" dirty="0" err="1" smtClean="0">
                <a:latin typeface="Cambria Math" panose="02040503050406030204" pitchFamily="18" charset="0"/>
                <a:ea typeface="Cambria Math" panose="02040503050406030204" pitchFamily="18" charset="0"/>
              </a:rPr>
              <a:t>vs</a:t>
            </a:r>
            <a:r>
              <a:rPr lang="lv-LV" b="1" dirty="0" smtClean="0">
                <a:latin typeface="Cambria Math" panose="02040503050406030204" pitchFamily="18" charset="0"/>
                <a:ea typeface="Cambria Math" panose="02040503050406030204" pitchFamily="18" charset="0"/>
              </a:rPr>
              <a:t>. biotops kā faktors , kas «izspiež» cilvēkus ar visu viņu iecerēto saimniecisko darbību.</a:t>
            </a:r>
            <a:r>
              <a:rPr lang="en-US" b="1" dirty="0" smtClean="0">
                <a:latin typeface="Cambria Math" panose="02040503050406030204" pitchFamily="18" charset="0"/>
                <a:ea typeface="Cambria Math" panose="02040503050406030204" pitchFamily="18" charset="0"/>
              </a:rPr>
              <a:t> </a:t>
            </a:r>
            <a:r>
              <a:rPr lang="lv-LV" b="1" dirty="0" smtClean="0">
                <a:latin typeface="Cambria Math" panose="02040503050406030204" pitchFamily="18" charset="0"/>
                <a:ea typeface="Cambria Math" panose="02040503050406030204" pitchFamily="18" charset="0"/>
              </a:rPr>
              <a:t>Kompromisa meklējumi</a:t>
            </a:r>
            <a:r>
              <a:rPr lang="lv-LV" b="1" dirty="0" smtClean="0">
                <a:latin typeface="Cambria Math" panose="02040503050406030204" pitchFamily="18" charset="0"/>
                <a:ea typeface="Cambria Math" panose="02040503050406030204" pitchFamily="18" charset="0"/>
              </a:rPr>
              <a:t>.</a:t>
            </a:r>
          </a:p>
          <a:p>
            <a:pPr marL="0" indent="0">
              <a:buNone/>
            </a:pPr>
            <a:endParaRPr lang="lv-LV" b="1" dirty="0" smtClean="0">
              <a:latin typeface="Cambria Math" panose="02040503050406030204" pitchFamily="18" charset="0"/>
              <a:ea typeface="Cambria Math" panose="02040503050406030204" pitchFamily="18" charset="0"/>
            </a:endParaRPr>
          </a:p>
          <a:p>
            <a:pPr marL="0" indent="0">
              <a:buNone/>
            </a:pPr>
            <a:endParaRPr lang="lv-LV" dirty="0">
              <a:latin typeface="Cambria Math" panose="02040503050406030204" pitchFamily="18" charset="0"/>
              <a:ea typeface="Cambria Math" panose="02040503050406030204" pitchFamily="18" charset="0"/>
            </a:endParaRPr>
          </a:p>
        </p:txBody>
      </p:sp>
    </p:spTree>
    <p:extLst>
      <p:ext uri="{BB962C8B-B14F-4D97-AF65-F5344CB8AC3E}">
        <p14:creationId xmlns="" xmlns:p14="http://schemas.microsoft.com/office/powerpoint/2010/main" val="7496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lv-LV" b="1" dirty="0" smtClean="0">
                <a:latin typeface="Cambria Math" panose="02040503050406030204" pitchFamily="18" charset="0"/>
                <a:ea typeface="Cambria Math" panose="02040503050406030204" pitchFamily="18" charset="0"/>
              </a:rPr>
              <a:t>Dabas vērtības un sociālie aspekti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980728"/>
            <a:ext cx="8229600" cy="5877272"/>
          </a:xfrm>
        </p:spPr>
        <p:txBody>
          <a:bodyPr>
            <a:normAutofit fontScale="85000" lnSpcReduction="20000"/>
          </a:bodyPr>
          <a:lstStyle/>
          <a:p>
            <a:pPr marL="514350" lvl="0" indent="-514350">
              <a:buNone/>
            </a:pPr>
            <a:r>
              <a:rPr lang="lv-LV" b="1" dirty="0" smtClean="0"/>
              <a:t>NAP: [440</a:t>
            </a:r>
            <a:r>
              <a:rPr lang="lv-LV" b="1" dirty="0" smtClean="0"/>
              <a:t>] Palielināt ūdenstilpju un lauksaimniecībā izmantojamās zemes izmantošanu pārtikas ražošanai, t.sk. uzlabojot publisko ūdens režīmu regulējošo infrastruktūru </a:t>
            </a:r>
            <a:endParaRPr lang="lv-LV" b="1" dirty="0" smtClean="0"/>
          </a:p>
          <a:p>
            <a:pPr marL="514350" lvl="0" indent="-514350">
              <a:buNone/>
            </a:pPr>
            <a:endParaRPr lang="lv-LV" b="1" dirty="0" smtClean="0">
              <a:latin typeface="Cambria Math" panose="02040503050406030204" pitchFamily="18" charset="0"/>
              <a:ea typeface="Cambria Math" panose="02040503050406030204" pitchFamily="18" charset="0"/>
            </a:endParaRPr>
          </a:p>
          <a:p>
            <a:pPr marL="514350" lvl="0" indent="-514350">
              <a:buNone/>
            </a:pPr>
            <a:r>
              <a:rPr lang="lv-LV" b="1" dirty="0" smtClean="0">
                <a:latin typeface="Cambria Math" panose="02040503050406030204" pitchFamily="18" charset="0"/>
                <a:ea typeface="Cambria Math" panose="02040503050406030204" pitchFamily="18" charset="0"/>
              </a:rPr>
              <a:t>Eksperti: </a:t>
            </a:r>
          </a:p>
          <a:p>
            <a:pPr marL="514350" lvl="0" indent="-514350">
              <a:buNone/>
            </a:pPr>
            <a:r>
              <a:rPr lang="lv-LV" b="1" dirty="0" smtClean="0">
                <a:latin typeface="Cambria Math" panose="02040503050406030204" pitchFamily="18" charset="0"/>
                <a:ea typeface="Cambria Math" panose="02040503050406030204" pitchFamily="18" charset="0"/>
              </a:rPr>
              <a:t>10</a:t>
            </a:r>
            <a:r>
              <a:rPr lang="lv-LV" b="1" dirty="0" smtClean="0">
                <a:latin typeface="Cambria Math" panose="02040503050406030204" pitchFamily="18" charset="0"/>
                <a:ea typeface="Cambria Math" panose="02040503050406030204" pitchFamily="18" charset="0"/>
              </a:rPr>
              <a:t>. Ezeru </a:t>
            </a:r>
            <a:r>
              <a:rPr lang="lv-LV" b="1" dirty="0">
                <a:latin typeface="Cambria Math" panose="02040503050406030204" pitchFamily="18" charset="0"/>
                <a:ea typeface="Cambria Math" panose="02040503050406030204" pitchFamily="18" charset="0"/>
              </a:rPr>
              <a:t>apsaimniekošana ir tipisks </a:t>
            </a:r>
            <a:r>
              <a:rPr lang="lv-LV" b="1" dirty="0" err="1">
                <a:latin typeface="Cambria Math" panose="02040503050406030204" pitchFamily="18" charset="0"/>
                <a:ea typeface="Cambria Math" panose="02040503050406030204" pitchFamily="18" charset="0"/>
              </a:rPr>
              <a:t>multisektoriālās</a:t>
            </a:r>
            <a:r>
              <a:rPr lang="lv-LV" b="1" dirty="0">
                <a:latin typeface="Cambria Math" panose="02040503050406030204" pitchFamily="18" charset="0"/>
                <a:ea typeface="Cambria Math" panose="02040503050406030204" pitchFamily="18" charset="0"/>
              </a:rPr>
              <a:t> sadarbības efektivitātes rādītājs</a:t>
            </a:r>
            <a:r>
              <a:rPr lang="lv-LV" dirty="0">
                <a:latin typeface="Cambria Math" panose="02040503050406030204" pitchFamily="18" charset="0"/>
                <a:ea typeface="Cambria Math" panose="02040503050406030204" pitchFamily="18" charset="0"/>
              </a:rPr>
              <a:t> – tā aptver zivju resursu vairumu un daudzveidību (iekļaujot ekosistēmu veidošanu un zivju rūpnieciskās zvejas elementus), rekreāciju, ainavu veidošanu un citus aspektus, kas savstarpēji mijiedarbojas. Tas ir svarīgi Latgalei, ņemot vērā to, ka šī reģiona teritorijā atrodas </a:t>
            </a:r>
            <a:r>
              <a:rPr lang="lv-LV" dirty="0" smtClean="0">
                <a:latin typeface="Cambria Math" panose="02040503050406030204" pitchFamily="18" charset="0"/>
                <a:ea typeface="Cambria Math" panose="02040503050406030204" pitchFamily="18" charset="0"/>
              </a:rPr>
              <a:t>vairāk kā puse no </a:t>
            </a:r>
            <a:r>
              <a:rPr lang="lv-LV" dirty="0" smtClean="0">
                <a:latin typeface="Cambria Math" panose="02040503050406030204" pitchFamily="18" charset="0"/>
                <a:ea typeface="Cambria Math" panose="02040503050406030204" pitchFamily="18" charset="0"/>
              </a:rPr>
              <a:t>L</a:t>
            </a:r>
            <a:r>
              <a:rPr lang="lv-LV" dirty="0" smtClean="0">
                <a:latin typeface="Cambria Math" panose="02040503050406030204" pitchFamily="18" charset="0"/>
                <a:ea typeface="Cambria Math" panose="02040503050406030204" pitchFamily="18" charset="0"/>
              </a:rPr>
              <a:t>atvijas 2500 dabiskajiem ezeriem. </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36051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296144"/>
          </a:xfrm>
        </p:spPr>
        <p:txBody>
          <a:bodyPr>
            <a:normAutofit/>
          </a:bodyPr>
          <a:lstStyle/>
          <a:p>
            <a:r>
              <a:rPr lang="lv-LV" b="1" dirty="0" smtClean="0">
                <a:latin typeface="Cambria Math" panose="02040503050406030204" pitchFamily="18" charset="0"/>
                <a:ea typeface="Cambria Math" panose="02040503050406030204" pitchFamily="18" charset="0"/>
              </a:rPr>
              <a:t>Dabas vērtības un sociālie aspekti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908720"/>
            <a:ext cx="8229600" cy="5832648"/>
          </a:xfrm>
        </p:spPr>
        <p:txBody>
          <a:bodyPr>
            <a:normAutofit/>
          </a:bodyPr>
          <a:lstStyle/>
          <a:p>
            <a:pPr marL="0" lvl="0" indent="0">
              <a:buNone/>
            </a:pPr>
            <a:r>
              <a:rPr lang="lv-LV" b="1" dirty="0" smtClean="0">
                <a:latin typeface="Cambria Math" panose="02040503050406030204" pitchFamily="18" charset="0"/>
                <a:ea typeface="Cambria Math" panose="02040503050406030204" pitchFamily="18" charset="0"/>
              </a:rPr>
              <a:t>Eksperti: </a:t>
            </a:r>
          </a:p>
          <a:p>
            <a:pPr marL="0" lvl="0" indent="0">
              <a:buNone/>
            </a:pPr>
            <a:r>
              <a:rPr lang="lv-LV" b="1" dirty="0" smtClean="0">
                <a:latin typeface="Cambria Math" panose="02040503050406030204" pitchFamily="18" charset="0"/>
                <a:ea typeface="Cambria Math" panose="02040503050406030204" pitchFamily="18" charset="0"/>
              </a:rPr>
              <a:t>16</a:t>
            </a:r>
            <a:r>
              <a:rPr lang="lv-LV"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Pētniecības</a:t>
            </a:r>
            <a:r>
              <a:rPr lang="en-US" b="1" dirty="0" smtClean="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potenciāla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pilnvērtīgai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attīstīšanai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ilgtspējas</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ilgtspējīgas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attīstības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izpētē</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pētniecības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iznākumu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ieviešanā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nepieciešams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integrēt</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ļoti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plašu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zinātnes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disciplīnu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spektru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humanitārās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sociālās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dabaszinātnes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nereducējot</a:t>
            </a:r>
            <a:r>
              <a:rPr lang="en-US" dirty="0">
                <a:latin typeface="Cambria Math" panose="02040503050406030204" pitchFamily="18" charset="0"/>
                <a:ea typeface="Cambria Math" panose="02040503050406030204" pitchFamily="18" charset="0"/>
              </a:rPr>
              <a:t> to </a:t>
            </a:r>
            <a:r>
              <a:rPr lang="en-US" dirty="0" err="1">
                <a:latin typeface="Cambria Math" panose="02040503050406030204" pitchFamily="18" charset="0"/>
                <a:ea typeface="Cambria Math" panose="02040503050406030204" pitchFamily="18" charset="0"/>
              </a:rPr>
              <a:t>uz</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kādu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atsevišķu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zinātņu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disciplīnu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ekskluzīvu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atbilstības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jomu</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starpdisciplināra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pieeja</a:t>
            </a:r>
            <a:r>
              <a:rPr lang="en-US" dirty="0">
                <a:latin typeface="Cambria Math" panose="02040503050406030204" pitchFamily="18" charset="0"/>
                <a:ea typeface="Cambria Math" panose="02040503050406030204" pitchFamily="18" charset="0"/>
              </a:rPr>
              <a:t>). </a:t>
            </a:r>
            <a:endParaRPr lang="lv-LV" dirty="0">
              <a:latin typeface="Cambria Math" panose="02040503050406030204" pitchFamily="18" charset="0"/>
              <a:ea typeface="Cambria Math" panose="02040503050406030204" pitchFamily="18" charset="0"/>
            </a:endParaRPr>
          </a:p>
          <a:p>
            <a:pPr marL="0" lvl="0" indent="0">
              <a:buNone/>
            </a:pPr>
            <a:endParaRPr lang="lv-LV" b="1" dirty="0" smtClean="0">
              <a:latin typeface="Cambria Math" panose="02040503050406030204" pitchFamily="18" charset="0"/>
              <a:ea typeface="Cambria Math" panose="02040503050406030204" pitchFamily="18" charset="0"/>
            </a:endParaRPr>
          </a:p>
        </p:txBody>
      </p:sp>
    </p:spTree>
    <p:extLst>
      <p:ext uri="{BB962C8B-B14F-4D97-AF65-F5344CB8AC3E}">
        <p14:creationId xmlns="" xmlns:p14="http://schemas.microsoft.com/office/powerpoint/2010/main" val="251295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Cambria Math" panose="02040503050406030204" pitchFamily="18" charset="0"/>
                <a:ea typeface="Cambria Math" panose="02040503050406030204" pitchFamily="18" charset="0"/>
              </a:rPr>
              <a:t>Dabas vērtības un sociālie aspekti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268760"/>
            <a:ext cx="8229600" cy="5472608"/>
          </a:xfrm>
        </p:spPr>
        <p:txBody>
          <a:bodyPr>
            <a:normAutofit fontScale="92500"/>
          </a:bodyPr>
          <a:lstStyle/>
          <a:p>
            <a:pPr marL="0" lvl="0" indent="0">
              <a:buNone/>
            </a:pPr>
            <a:r>
              <a:rPr lang="lv-LV" b="1" dirty="0" smtClean="0"/>
              <a:t>NAP: </a:t>
            </a:r>
            <a:r>
              <a:rPr lang="lv-LV" dirty="0" smtClean="0"/>
              <a:t>[436</a:t>
            </a:r>
            <a:r>
              <a:rPr lang="lv-LV" dirty="0" smtClean="0"/>
              <a:t>] Uz eksportu orientētu integrētu tūrisma, kultūras, veselības un dabas kapitāla infrastruktūras, pakalpojumu un produktu piedāvājuma attīstība </a:t>
            </a:r>
            <a:endParaRPr lang="lv-LV" dirty="0" smtClean="0"/>
          </a:p>
          <a:p>
            <a:pPr marL="0" lvl="0" indent="0">
              <a:buNone/>
            </a:pPr>
            <a:r>
              <a:rPr lang="lv-LV" b="1" dirty="0" smtClean="0">
                <a:latin typeface="Cambria Math" panose="02040503050406030204" pitchFamily="18" charset="0"/>
                <a:ea typeface="Cambria Math" panose="02040503050406030204" pitchFamily="18" charset="0"/>
              </a:rPr>
              <a:t>Eksperti: </a:t>
            </a:r>
            <a:endParaRPr lang="lv-LV" b="1" dirty="0" smtClean="0">
              <a:latin typeface="Cambria Math" panose="02040503050406030204" pitchFamily="18" charset="0"/>
              <a:ea typeface="Cambria Math" panose="02040503050406030204" pitchFamily="18" charset="0"/>
            </a:endParaRPr>
          </a:p>
          <a:p>
            <a:pPr marL="0" lvl="0" indent="0">
              <a:buNone/>
            </a:pPr>
            <a:r>
              <a:rPr lang="lv-LV" dirty="0" smtClean="0">
                <a:latin typeface="Cambria Math" panose="02040503050406030204" pitchFamily="18" charset="0"/>
                <a:ea typeface="Cambria Math" panose="02040503050406030204" pitchFamily="18" charset="0"/>
              </a:rPr>
              <a:t>11</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Reģionālās</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attīstības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kontekstā</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jāuzsver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tas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zināmā</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nozīmē</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attīstības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centri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var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būt</a:t>
            </a:r>
            <a:r>
              <a:rPr lang="en-US" b="1" dirty="0">
                <a:latin typeface="Cambria Math" panose="02040503050406030204" pitchFamily="18" charset="0"/>
                <a:ea typeface="Cambria Math" panose="02040503050406030204" pitchFamily="18" charset="0"/>
              </a:rPr>
              <a:t> ne </a:t>
            </a:r>
            <a:r>
              <a:rPr lang="en-US" b="1" dirty="0" err="1">
                <a:latin typeface="Cambria Math" panose="02040503050406030204" pitchFamily="18" charset="0"/>
                <a:ea typeface="Cambria Math" panose="02040503050406030204" pitchFamily="18" charset="0"/>
              </a:rPr>
              <a:t>tikai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lielākas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mazākas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pilsētas</a:t>
            </a:r>
            <a:r>
              <a:rPr lang="en-US" b="1" dirty="0">
                <a:latin typeface="Cambria Math" panose="02040503050406030204" pitchFamily="18" charset="0"/>
                <a:ea typeface="Cambria Math" panose="02040503050406030204" pitchFamily="18" charset="0"/>
              </a:rPr>
              <a:t>, bet pat </a:t>
            </a:r>
            <a:r>
              <a:rPr lang="en-US" b="1" dirty="0" err="1">
                <a:latin typeface="Cambria Math" panose="02040503050406030204" pitchFamily="18" charset="0"/>
                <a:ea typeface="Cambria Math" panose="02040503050406030204" pitchFamily="18" charset="0"/>
              </a:rPr>
              <a:t>dabas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objekti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piemēram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purvi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mitrāji</a:t>
            </a:r>
            <a:r>
              <a:rPr lang="en-US" b="1"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kuri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var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kļūt</a:t>
            </a:r>
            <a:r>
              <a:rPr lang="en-US" dirty="0">
                <a:latin typeface="Cambria Math" panose="02040503050406030204" pitchFamily="18" charset="0"/>
                <a:ea typeface="Cambria Math" panose="02040503050406030204" pitchFamily="18" charset="0"/>
              </a:rPr>
              <a:t> ne </a:t>
            </a:r>
            <a:r>
              <a:rPr lang="en-US" dirty="0" err="1">
                <a:latin typeface="Cambria Math" panose="02040503050406030204" pitchFamily="18" charset="0"/>
                <a:ea typeface="Cambria Math" panose="02040503050406030204" pitchFamily="18" charset="0"/>
              </a:rPr>
              <a:t>tikai</a:t>
            </a:r>
            <a:r>
              <a:rPr lang="en-US" dirty="0">
                <a:latin typeface="Cambria Math" panose="02040503050406030204" pitchFamily="18" charset="0"/>
                <a:ea typeface="Cambria Math" panose="02040503050406030204" pitchFamily="18" charset="0"/>
              </a:rPr>
              <a:t> par </a:t>
            </a:r>
            <a:r>
              <a:rPr lang="en-US" dirty="0" err="1">
                <a:latin typeface="Cambria Math" panose="02040503050406030204" pitchFamily="18" charset="0"/>
                <a:ea typeface="Cambria Math" panose="02040503050406030204" pitchFamily="18" charset="0"/>
              </a:rPr>
              <a:t>īpašām</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apskates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vietām</a:t>
            </a:r>
            <a:r>
              <a:rPr lang="en-US" dirty="0">
                <a:latin typeface="Cambria Math" panose="02040503050406030204" pitchFamily="18" charset="0"/>
                <a:ea typeface="Cambria Math" panose="02040503050406030204" pitchFamily="18" charset="0"/>
              </a:rPr>
              <a:t>, bet </a:t>
            </a:r>
            <a:r>
              <a:rPr lang="en-US" dirty="0" err="1">
                <a:latin typeface="Cambria Math" panose="02040503050406030204" pitchFamily="18" charset="0"/>
                <a:ea typeface="Cambria Math" panose="02040503050406030204" pitchFamily="18" charset="0"/>
              </a:rPr>
              <a:t>izglītības</a:t>
            </a:r>
            <a:r>
              <a:rPr lang="en-US" dirty="0">
                <a:latin typeface="Cambria Math" panose="02040503050406030204" pitchFamily="18" charset="0"/>
                <a:ea typeface="Cambria Math" panose="02040503050406030204" pitchFamily="18" charset="0"/>
              </a:rPr>
              <a:t> un </a:t>
            </a:r>
            <a:r>
              <a:rPr lang="en-US" dirty="0" err="1">
                <a:latin typeface="Cambria Math" panose="02040503050406030204" pitchFamily="18" charset="0"/>
                <a:ea typeface="Cambria Math" panose="02040503050406030204" pitchFamily="18" charset="0"/>
              </a:rPr>
              <a:t>jaunas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pieredzes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iegūšanas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vietām</a:t>
            </a:r>
            <a:r>
              <a:rPr lang="en-US" dirty="0">
                <a:latin typeface="Cambria Math" panose="02040503050406030204" pitchFamily="18" charset="0"/>
                <a:ea typeface="Cambria Math" panose="02040503050406030204" pitchFamily="18" charset="0"/>
              </a:rPr>
              <a:t>.</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503404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lv-LV" b="1" dirty="0" smtClean="0">
                <a:latin typeface="Cambria Math" panose="02040503050406030204" pitchFamily="18" charset="0"/>
                <a:ea typeface="Cambria Math" panose="02040503050406030204" pitchFamily="18" charset="0"/>
              </a:rPr>
              <a:t>Dabas vērtības un sociālie aspekti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908720"/>
            <a:ext cx="8229600" cy="5217443"/>
          </a:xfrm>
        </p:spPr>
        <p:txBody>
          <a:bodyPr/>
          <a:lstStyle/>
          <a:p>
            <a:r>
              <a:rPr lang="lv-LV" dirty="0" smtClean="0">
                <a:latin typeface="Cambria Math" panose="02040503050406030204" pitchFamily="18" charset="0"/>
                <a:ea typeface="Cambria Math" panose="02040503050406030204" pitchFamily="18" charset="0"/>
              </a:rPr>
              <a:t>Purvs kā attīstības centrs. Latvija kā jūras, ezeru un purvu lielvalsts!</a:t>
            </a:r>
          </a:p>
          <a:p>
            <a:r>
              <a:rPr lang="lv-LV" dirty="0" smtClean="0">
                <a:latin typeface="Cambria Math" panose="02040503050406030204" pitchFamily="18" charset="0"/>
                <a:ea typeface="Cambria Math" panose="02040503050406030204" pitchFamily="18" charset="0"/>
              </a:rPr>
              <a:t>Vispirms mums pašiem ir jānotic, ka mitrājs ir bagātāks par klinšainu kalnu virsotni.</a:t>
            </a:r>
          </a:p>
          <a:p>
            <a:r>
              <a:rPr lang="lv-LV" dirty="0" smtClean="0">
                <a:latin typeface="Cambria Math" panose="02040503050406030204" pitchFamily="18" charset="0"/>
                <a:ea typeface="Cambria Math" panose="02040503050406030204" pitchFamily="18" charset="0"/>
              </a:rPr>
              <a:t>Ka tīrs ezers ir varenāks par plastmasas maisiem un pudelēm piesārņotu okeānu.</a:t>
            </a:r>
          </a:p>
          <a:p>
            <a:endParaRPr lang="lv-LV" dirty="0"/>
          </a:p>
        </p:txBody>
      </p:sp>
      <p:pic>
        <p:nvPicPr>
          <p:cNvPr id="2050" name="Picture 2" descr="Attēlu rezultāti vaicājumam “Latgales ezer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6384" y="4269011"/>
            <a:ext cx="3672408" cy="258899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Saistīts attēl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5" y="4269012"/>
            <a:ext cx="3731231" cy="258898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Attēlu rezultāti vaicājumam “Baltijas jūras krast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269010"/>
            <a:ext cx="1756384" cy="2588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274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err="1" smtClean="0">
                <a:latin typeface="Cambria Math" panose="02040503050406030204" pitchFamily="18" charset="0"/>
                <a:ea typeface="Cambria Math" panose="02040503050406030204" pitchFamily="18" charset="0"/>
              </a:rPr>
              <a:t>Dabas</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vērtības</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ekonomiskā</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aktivitāte</a:t>
            </a:r>
            <a:r>
              <a:rPr lang="en-US" sz="4000" b="1" dirty="0" smtClean="0">
                <a:latin typeface="Cambria Math" panose="02040503050406030204" pitchFamily="18" charset="0"/>
                <a:ea typeface="Cambria Math" panose="02040503050406030204" pitchFamily="18" charset="0"/>
              </a:rPr>
              <a:t> un </a:t>
            </a:r>
            <a:r>
              <a:rPr lang="en-US" sz="4000" b="1" dirty="0" err="1" smtClean="0">
                <a:latin typeface="Cambria Math" panose="02040503050406030204" pitchFamily="18" charset="0"/>
                <a:ea typeface="Cambria Math" panose="02040503050406030204" pitchFamily="18" charset="0"/>
              </a:rPr>
              <a:t>pētniecība</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kā</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vērtību</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pievienojošs</a:t>
            </a:r>
            <a:r>
              <a:rPr lang="en-US" sz="4000" b="1" dirty="0" smtClean="0">
                <a:latin typeface="Cambria Math" panose="02040503050406030204" pitchFamily="18" charset="0"/>
                <a:ea typeface="Cambria Math" panose="02040503050406030204" pitchFamily="18" charset="0"/>
              </a:rPr>
              <a:t> </a:t>
            </a:r>
            <a:r>
              <a:rPr lang="en-US" sz="4000" b="1" dirty="0" err="1" smtClean="0">
                <a:latin typeface="Cambria Math" panose="02040503050406030204" pitchFamily="18" charset="0"/>
                <a:ea typeface="Cambria Math" panose="02040503050406030204" pitchFamily="18" charset="0"/>
              </a:rPr>
              <a:t>faktors</a:t>
            </a:r>
            <a:r>
              <a:rPr lang="lv-LV" dirty="0" smtClean="0"/>
              <a:t/>
            </a:r>
            <a:br>
              <a:rPr lang="lv-LV" dirty="0" smtClean="0"/>
            </a:br>
            <a:endParaRPr lang="lv-LV" dirty="0"/>
          </a:p>
        </p:txBody>
      </p:sp>
      <p:sp>
        <p:nvSpPr>
          <p:cNvPr id="3" name="Content Placeholder 2"/>
          <p:cNvSpPr>
            <a:spLocks noGrp="1"/>
          </p:cNvSpPr>
          <p:nvPr>
            <p:ph idx="1"/>
          </p:nvPr>
        </p:nvSpPr>
        <p:spPr>
          <a:xfrm>
            <a:off x="457200" y="1340768"/>
            <a:ext cx="8229600" cy="5517232"/>
          </a:xfrm>
        </p:spPr>
        <p:txBody>
          <a:bodyPr>
            <a:normAutofit/>
          </a:bodyPr>
          <a:lstStyle/>
          <a:p>
            <a:pPr marL="0" indent="0">
              <a:buNone/>
            </a:pPr>
            <a:r>
              <a:rPr lang="lv-LV" b="1" dirty="0" smtClean="0"/>
              <a:t>NAP: </a:t>
            </a:r>
            <a:r>
              <a:rPr lang="lv-LV" dirty="0" smtClean="0"/>
              <a:t>[438</a:t>
            </a:r>
            <a:r>
              <a:rPr lang="lv-LV" dirty="0" smtClean="0"/>
              <a:t>] Stimulēt zemes un citu dabas resursu ilgtspējīgu izmantošanu un bioloģisko daudzveidību, pielietojot vidi saudzējošas tehnoloģijas </a:t>
            </a:r>
            <a:endParaRPr lang="lv-LV" dirty="0" smtClean="0"/>
          </a:p>
          <a:p>
            <a:pPr marL="0" indent="0">
              <a:buNone/>
            </a:pPr>
            <a:r>
              <a:rPr lang="lv-LV" b="1" dirty="0" smtClean="0">
                <a:latin typeface="Cambria Math" panose="02040503050406030204" pitchFamily="18" charset="0"/>
                <a:ea typeface="Cambria Math" panose="02040503050406030204" pitchFamily="18" charset="0"/>
              </a:rPr>
              <a:t>Eksperti:</a:t>
            </a:r>
            <a:endParaRPr lang="lv-LV" b="1" dirty="0" smtClean="0">
              <a:latin typeface="Cambria Math" panose="02040503050406030204" pitchFamily="18" charset="0"/>
              <a:ea typeface="Cambria Math" panose="02040503050406030204" pitchFamily="18" charset="0"/>
            </a:endParaRPr>
          </a:p>
          <a:p>
            <a:pPr marL="0" indent="0">
              <a:buNone/>
            </a:pPr>
            <a:r>
              <a:rPr lang="lv-LV" dirty="0" smtClean="0">
                <a:latin typeface="Cambria Math" panose="02040503050406030204" pitchFamily="18" charset="0"/>
                <a:ea typeface="Cambria Math" panose="02040503050406030204" pitchFamily="18" charset="0"/>
              </a:rPr>
              <a:t>14</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Būtiska</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aprites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ekonomikas</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citu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zaļās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ekonomikas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modeļu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loma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ilgtspējīgā</a:t>
            </a:r>
            <a:r>
              <a:rPr lang="en-US" b="1" dirty="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attīstībā</a:t>
            </a:r>
            <a:r>
              <a:rPr lang="lv-LV" dirty="0" smtClean="0">
                <a:latin typeface="Cambria Math" panose="02040503050406030204" pitchFamily="18" charset="0"/>
                <a:ea typeface="Cambria Math" panose="02040503050406030204" pitchFamily="18" charset="0"/>
              </a:rPr>
              <a:t>, iesaistot dažādu jomu zinātniekus.</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Aprites</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ekonomikas</a:t>
            </a:r>
            <a:r>
              <a:rPr lang="en-US" dirty="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pieej</a:t>
            </a:r>
            <a:r>
              <a:rPr lang="lv-LV" dirty="0" smtClean="0">
                <a:latin typeface="Cambria Math" panose="02040503050406030204" pitchFamily="18" charset="0"/>
                <a:ea typeface="Cambria Math" panose="02040503050406030204" pitchFamily="18" charset="0"/>
              </a:rPr>
              <a:t>ā</a:t>
            </a:r>
            <a:r>
              <a:rPr lang="en-US" dirty="0" smtClean="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rPr>
              <a:t>“</a:t>
            </a:r>
            <a:r>
              <a:rPr lang="en-US" b="1" dirty="0" err="1">
                <a:latin typeface="Cambria Math" panose="02040503050406030204" pitchFamily="18" charset="0"/>
                <a:ea typeface="Cambria Math" panose="02040503050406030204" pitchFamily="18" charset="0"/>
              </a:rPr>
              <a:t>labi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biznesam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labi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dabai</a:t>
            </a:r>
            <a:r>
              <a:rPr lang="en-US" b="1"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būtu</a:t>
            </a:r>
            <a:r>
              <a:rPr lang="en-US" dirty="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jā</a:t>
            </a:r>
            <a:r>
              <a:rPr lang="lv-LV" dirty="0" smtClean="0">
                <a:latin typeface="Cambria Math" panose="02040503050406030204" pitchFamily="18" charset="0"/>
                <a:ea typeface="Cambria Math" panose="02040503050406030204" pitchFamily="18" charset="0"/>
              </a:rPr>
              <a:t>izceļ</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ar</a:t>
            </a:r>
            <a:r>
              <a:rPr lang="lv-LV" dirty="0" smtClean="0">
                <a:latin typeface="Cambria Math" panose="02040503050406030204" pitchFamily="18" charset="0"/>
                <a:ea typeface="Cambria Math" panose="02040503050406030204" pitchFamily="18" charset="0"/>
              </a:rPr>
              <a:t>ī</a:t>
            </a:r>
            <a:r>
              <a:rPr lang="en-US" b="1" dirty="0" smtClean="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rPr>
              <a:t>“</a:t>
            </a:r>
            <a:r>
              <a:rPr lang="en-US" b="1" dirty="0" err="1">
                <a:latin typeface="Cambria Math" panose="02040503050406030204" pitchFamily="18" charset="0"/>
                <a:ea typeface="Cambria Math" panose="02040503050406030204" pitchFamily="18" charset="0"/>
              </a:rPr>
              <a:t>labi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klientam</a:t>
            </a:r>
            <a:r>
              <a:rPr lang="en-US" b="1" dirty="0" smtClean="0">
                <a:latin typeface="Cambria Math" panose="02040503050406030204" pitchFamily="18" charset="0"/>
                <a:ea typeface="Cambria Math" panose="02040503050406030204" pitchFamily="18" charset="0"/>
              </a:rPr>
              <a:t>”</a:t>
            </a:r>
            <a:r>
              <a:rPr lang="en-US" dirty="0" smtClean="0">
                <a:latin typeface="Cambria Math" panose="02040503050406030204" pitchFamily="18" charset="0"/>
                <a:ea typeface="Cambria Math" panose="02040503050406030204" pitchFamily="18" charset="0"/>
              </a:rPr>
              <a:t>.</a:t>
            </a:r>
            <a:endParaRPr lang="lv-LV" dirty="0" smtClean="0">
              <a:latin typeface="Cambria Math" panose="02040503050406030204" pitchFamily="18" charset="0"/>
              <a:ea typeface="Cambria Math" panose="02040503050406030204" pitchFamily="18" charset="0"/>
            </a:endParaRPr>
          </a:p>
          <a:p>
            <a:pPr marL="0" lvl="0" indent="0">
              <a:buNone/>
            </a:pPr>
            <a:endParaRPr lang="lv-LV" b="1" dirty="0" smtClean="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198475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p>
            <a:r>
              <a:rPr lang="lv-LV" b="1" dirty="0" smtClean="0">
                <a:latin typeface="Cambria Math" panose="02040503050406030204" pitchFamily="18" charset="0"/>
                <a:ea typeface="Cambria Math" panose="02040503050406030204" pitchFamily="18" charset="0"/>
              </a:rPr>
              <a:t>MULTISEKTORIĀLS </a:t>
            </a:r>
            <a:r>
              <a:rPr lang="lv-LV" sz="2800" b="1" dirty="0" smtClean="0">
                <a:latin typeface="Cambria Math" panose="02040503050406030204" pitchFamily="18" charset="0"/>
                <a:ea typeface="Cambria Math" panose="02040503050406030204" pitchFamily="18" charset="0"/>
              </a:rPr>
              <a:t>UN STARPDISCIPLINĀRS</a:t>
            </a:r>
            <a:endParaRPr lang="lv-LV"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lv-LV" b="1" dirty="0" smtClean="0">
                <a:latin typeface="Cambria Math" panose="02040503050406030204" pitchFamily="18" charset="0"/>
                <a:ea typeface="Cambria Math" panose="02040503050406030204" pitchFamily="18" charset="0"/>
              </a:rPr>
              <a:t>Sektors</a:t>
            </a:r>
            <a:r>
              <a:rPr lang="lv-LV" dirty="0" smtClean="0">
                <a:latin typeface="Cambria Math" panose="02040503050406030204" pitchFamily="18" charset="0"/>
                <a:ea typeface="Cambria Math" panose="02040503050406030204" pitchFamily="18" charset="0"/>
              </a:rPr>
              <a:t> -atsevišķa kādas sabiedriskas sistēmas (piemēram, tautsaimniecības, ražošanas, zinātnes, mākslas) daļa ar noteiktu specifiku un robežām. </a:t>
            </a:r>
          </a:p>
          <a:p>
            <a:r>
              <a:rPr lang="lv-LV" b="1" dirty="0" err="1" smtClean="0">
                <a:latin typeface="Cambria Math" panose="02040503050406030204" pitchFamily="18" charset="0"/>
                <a:ea typeface="Cambria Math" panose="02040503050406030204" pitchFamily="18" charset="0"/>
              </a:rPr>
              <a:t>Multisektoriāls</a:t>
            </a:r>
            <a:r>
              <a:rPr lang="lv-LV" b="1" dirty="0" smtClean="0">
                <a:latin typeface="Cambria Math" panose="02040503050406030204" pitchFamily="18" charset="0"/>
                <a:ea typeface="Cambria Math" panose="02040503050406030204" pitchFamily="18" charset="0"/>
              </a:rPr>
              <a:t> (1)– </a:t>
            </a:r>
            <a:r>
              <a:rPr lang="lv-LV" dirty="0">
                <a:latin typeface="Cambria Math" panose="02040503050406030204" pitchFamily="18" charset="0"/>
                <a:ea typeface="Cambria Math" panose="02040503050406030204" pitchFamily="18" charset="0"/>
              </a:rPr>
              <a:t>t</a:t>
            </a:r>
            <a:r>
              <a:rPr lang="lv-LV" dirty="0" smtClean="0">
                <a:latin typeface="Cambria Math" panose="02040503050406030204" pitchFamily="18" charset="0"/>
                <a:ea typeface="Cambria Math" panose="02040503050406030204" pitchFamily="18" charset="0"/>
              </a:rPr>
              <a:t>autas saimniecības </a:t>
            </a:r>
            <a:r>
              <a:rPr lang="lv-LV" b="1" dirty="0" smtClean="0">
                <a:latin typeface="Cambria Math" panose="02040503050406030204" pitchFamily="18" charset="0"/>
                <a:ea typeface="Cambria Math" panose="02040503050406030204" pitchFamily="18" charset="0"/>
              </a:rPr>
              <a:t>daļu (nozaru), </a:t>
            </a:r>
            <a:r>
              <a:rPr lang="lv-LV" dirty="0" smtClean="0">
                <a:latin typeface="Cambria Math" panose="02040503050406030204" pitchFamily="18" charset="0"/>
                <a:ea typeface="Cambria Math" panose="02040503050406030204" pitchFamily="18" charset="0"/>
              </a:rPr>
              <a:t>kam katrai ir noteiktas ekonomiskas un sociālas iezīmes, </a:t>
            </a:r>
            <a:r>
              <a:rPr lang="lv-LV" b="1" dirty="0" smtClean="0">
                <a:latin typeface="Cambria Math" panose="02040503050406030204" pitchFamily="18" charset="0"/>
                <a:ea typeface="Cambria Math" panose="02040503050406030204" pitchFamily="18" charset="0"/>
              </a:rPr>
              <a:t>komplekts</a:t>
            </a:r>
            <a:r>
              <a:rPr lang="lv-LV" dirty="0" smtClean="0">
                <a:latin typeface="Cambria Math" panose="02040503050406030204" pitchFamily="18" charset="0"/>
                <a:ea typeface="Cambria Math" panose="02040503050406030204" pitchFamily="18" charset="0"/>
              </a:rPr>
              <a:t>. </a:t>
            </a:r>
          </a:p>
          <a:p>
            <a:r>
              <a:rPr lang="lv-LV" b="1" dirty="0" err="1" smtClean="0">
                <a:latin typeface="Cambria Math" panose="02040503050406030204" pitchFamily="18" charset="0"/>
                <a:ea typeface="Cambria Math" panose="02040503050406030204" pitchFamily="18" charset="0"/>
              </a:rPr>
              <a:t>Multisektoriāls</a:t>
            </a:r>
            <a:r>
              <a:rPr lang="lv-LV" b="1" dirty="0" smtClean="0">
                <a:latin typeface="Cambria Math" panose="02040503050406030204" pitchFamily="18" charset="0"/>
                <a:ea typeface="Cambria Math" panose="02040503050406030204" pitchFamily="18" charset="0"/>
              </a:rPr>
              <a:t> (2) </a:t>
            </a:r>
            <a:r>
              <a:rPr lang="lv-LV" dirty="0" smtClean="0">
                <a:latin typeface="Cambria Math" panose="02040503050406030204" pitchFamily="18" charset="0"/>
                <a:ea typeface="Cambria Math" panose="02040503050406030204" pitchFamily="18" charset="0"/>
              </a:rPr>
              <a:t>– no daudzām dažādām nozarēm atlasītas daļas, kuras tiek skatītas kā </a:t>
            </a:r>
            <a:r>
              <a:rPr lang="lv-LV" b="1" dirty="0" smtClean="0">
                <a:latin typeface="Cambria Math" panose="02040503050406030204" pitchFamily="18" charset="0"/>
                <a:ea typeface="Cambria Math" panose="02040503050406030204" pitchFamily="18" charset="0"/>
              </a:rPr>
              <a:t>kvalitatīvi jauns kopums.</a:t>
            </a:r>
          </a:p>
          <a:p>
            <a:endParaRPr lang="lv-LV" dirty="0" smtClean="0"/>
          </a:p>
          <a:p>
            <a:endParaRPr lang="lv-LV" dirty="0" smtClean="0"/>
          </a:p>
          <a:p>
            <a:endParaRPr lang="lv-LV" dirty="0"/>
          </a:p>
        </p:txBody>
      </p:sp>
    </p:spTree>
    <p:extLst>
      <p:ext uri="{BB962C8B-B14F-4D97-AF65-F5344CB8AC3E}">
        <p14:creationId xmlns="" xmlns:p14="http://schemas.microsoft.com/office/powerpoint/2010/main" val="376414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Autofit/>
          </a:bodyPr>
          <a:lstStyle/>
          <a:p>
            <a:r>
              <a:rPr lang="en-US" sz="3200" b="1" dirty="0" err="1" smtClean="0">
                <a:latin typeface="Cambria Math" panose="02040503050406030204" pitchFamily="18" charset="0"/>
                <a:ea typeface="Cambria Math" panose="02040503050406030204" pitchFamily="18" charset="0"/>
              </a:rPr>
              <a:t>Dabas</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vērtības</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ekonomiskā</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aktivitāte</a:t>
            </a:r>
            <a:r>
              <a:rPr lang="en-US" sz="3200" b="1" dirty="0" smtClean="0">
                <a:latin typeface="Cambria Math" panose="02040503050406030204" pitchFamily="18" charset="0"/>
                <a:ea typeface="Cambria Math" panose="02040503050406030204" pitchFamily="18" charset="0"/>
              </a:rPr>
              <a:t> un </a:t>
            </a:r>
            <a:r>
              <a:rPr lang="en-US" sz="3200" b="1" dirty="0" err="1" smtClean="0">
                <a:latin typeface="Cambria Math" panose="02040503050406030204" pitchFamily="18" charset="0"/>
                <a:ea typeface="Cambria Math" panose="02040503050406030204" pitchFamily="18" charset="0"/>
              </a:rPr>
              <a:t>pētniecība</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kā</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vērtību</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pievienojošs</a:t>
            </a:r>
            <a:r>
              <a:rPr lang="en-US" sz="3200" b="1" dirty="0" smtClean="0">
                <a:latin typeface="Cambria Math" panose="02040503050406030204" pitchFamily="18" charset="0"/>
                <a:ea typeface="Cambria Math" panose="02040503050406030204" pitchFamily="18" charset="0"/>
              </a:rPr>
              <a:t> </a:t>
            </a:r>
            <a:r>
              <a:rPr lang="en-US" sz="3200" b="1" dirty="0" err="1" smtClean="0">
                <a:latin typeface="Cambria Math" panose="02040503050406030204" pitchFamily="18" charset="0"/>
                <a:ea typeface="Cambria Math" panose="02040503050406030204" pitchFamily="18" charset="0"/>
              </a:rPr>
              <a:t>faktors</a:t>
            </a:r>
            <a:endParaRPr lang="lv-LV" sz="3200" dirty="0"/>
          </a:p>
        </p:txBody>
      </p:sp>
      <p:sp>
        <p:nvSpPr>
          <p:cNvPr id="3" name="Content Placeholder 2"/>
          <p:cNvSpPr>
            <a:spLocks noGrp="1"/>
          </p:cNvSpPr>
          <p:nvPr>
            <p:ph idx="1"/>
          </p:nvPr>
        </p:nvSpPr>
        <p:spPr>
          <a:xfrm>
            <a:off x="457200" y="1268760"/>
            <a:ext cx="8229600" cy="5472608"/>
          </a:xfrm>
        </p:spPr>
        <p:txBody>
          <a:bodyPr>
            <a:normAutofit fontScale="92500" lnSpcReduction="10000"/>
          </a:bodyPr>
          <a:lstStyle/>
          <a:p>
            <a:r>
              <a:rPr lang="lv-LV" b="1" dirty="0" smtClean="0"/>
              <a:t>NAP: </a:t>
            </a:r>
            <a:r>
              <a:rPr lang="lv-LV" dirty="0" smtClean="0"/>
              <a:t>[412] Nozīmīgāko transporta koridoru infrastruktūras nodrošināšana un attīstība (TEN-T), tai skaitā pilsētu satiksmes infrastruktūras sasaiste ar TEN-T tīklu. </a:t>
            </a:r>
          </a:p>
          <a:p>
            <a:r>
              <a:rPr lang="pt-BR" dirty="0" smtClean="0"/>
              <a:t>Valsts galveno autoceļu seguma rekonstrukcija</a:t>
            </a:r>
            <a:endParaRPr lang="lv-LV" dirty="0" smtClean="0"/>
          </a:p>
          <a:p>
            <a:pPr lvl="0"/>
            <a:endParaRPr lang="lv-LV" b="1" dirty="0" smtClean="0"/>
          </a:p>
          <a:p>
            <a:pPr lvl="0"/>
            <a:r>
              <a:rPr lang="lv-LV" b="1" dirty="0" smtClean="0"/>
              <a:t>Eksperti: </a:t>
            </a:r>
            <a:r>
              <a:rPr lang="en-US" dirty="0" err="1" smtClean="0"/>
              <a:t>Cilvēku</a:t>
            </a:r>
            <a:r>
              <a:rPr lang="en-US" dirty="0" smtClean="0"/>
              <a:t> </a:t>
            </a:r>
            <a:r>
              <a:rPr lang="en-US" dirty="0" smtClean="0"/>
              <a:t>un </a:t>
            </a:r>
            <a:r>
              <a:rPr lang="en-US" dirty="0" err="1" smtClean="0"/>
              <a:t>dabas</a:t>
            </a:r>
            <a:r>
              <a:rPr lang="en-US" dirty="0" smtClean="0"/>
              <a:t> </a:t>
            </a:r>
            <a:r>
              <a:rPr lang="en-US" dirty="0" err="1" smtClean="0"/>
              <a:t>tranzīta</a:t>
            </a:r>
            <a:r>
              <a:rPr lang="en-US" dirty="0" smtClean="0"/>
              <a:t> </a:t>
            </a:r>
            <a:r>
              <a:rPr lang="en-US" dirty="0" err="1" smtClean="0"/>
              <a:t>attiecībās</a:t>
            </a:r>
            <a:r>
              <a:rPr lang="en-US" dirty="0" smtClean="0"/>
              <a:t> </a:t>
            </a:r>
            <a:r>
              <a:rPr lang="en-US" dirty="0" err="1" smtClean="0"/>
              <a:t>svarīgs</a:t>
            </a:r>
            <a:r>
              <a:rPr lang="en-US" dirty="0" smtClean="0"/>
              <a:t> </a:t>
            </a:r>
            <a:r>
              <a:rPr lang="en-US" dirty="0" err="1" smtClean="0"/>
              <a:t>aspekts</a:t>
            </a:r>
            <a:r>
              <a:rPr lang="en-US" dirty="0" smtClean="0"/>
              <a:t> </a:t>
            </a:r>
            <a:r>
              <a:rPr lang="en-US" dirty="0" err="1" smtClean="0"/>
              <a:t>ir</a:t>
            </a:r>
            <a:r>
              <a:rPr lang="en-US" dirty="0" smtClean="0"/>
              <a:t> </a:t>
            </a:r>
            <a:r>
              <a:rPr lang="en-US" b="1" dirty="0" err="1" smtClean="0"/>
              <a:t>spēja</a:t>
            </a:r>
            <a:r>
              <a:rPr lang="en-US" b="1" dirty="0" smtClean="0"/>
              <a:t>, </a:t>
            </a:r>
            <a:r>
              <a:rPr lang="en-US" b="1" dirty="0" err="1" smtClean="0"/>
              <a:t>zināšanas</a:t>
            </a:r>
            <a:r>
              <a:rPr lang="en-US" b="1" dirty="0" smtClean="0"/>
              <a:t> un </a:t>
            </a:r>
            <a:r>
              <a:rPr lang="en-US" b="1" dirty="0" err="1" smtClean="0"/>
              <a:t>vēlme</a:t>
            </a:r>
            <a:r>
              <a:rPr lang="en-US" b="1" dirty="0" smtClean="0"/>
              <a:t> </a:t>
            </a:r>
            <a:r>
              <a:rPr lang="en-US" b="1" dirty="0" err="1" smtClean="0"/>
              <a:t>ievērot</a:t>
            </a:r>
            <a:r>
              <a:rPr lang="en-US" b="1" dirty="0" smtClean="0"/>
              <a:t> </a:t>
            </a:r>
            <a:r>
              <a:rPr lang="en-US" b="1" dirty="0" err="1" smtClean="0"/>
              <a:t>sugu</a:t>
            </a:r>
            <a:r>
              <a:rPr lang="en-US" b="1" dirty="0" smtClean="0"/>
              <a:t> </a:t>
            </a:r>
            <a:r>
              <a:rPr lang="en-US" b="1" dirty="0" err="1" smtClean="0"/>
              <a:t>migrāciju</a:t>
            </a:r>
            <a:r>
              <a:rPr lang="en-US" b="1" dirty="0" smtClean="0"/>
              <a:t> </a:t>
            </a:r>
            <a:r>
              <a:rPr lang="en-US" b="1" dirty="0" err="1" smtClean="0"/>
              <a:t>koridoru</a:t>
            </a:r>
            <a:r>
              <a:rPr lang="en-US" b="1" dirty="0" smtClean="0"/>
              <a:t> </a:t>
            </a:r>
            <a:r>
              <a:rPr lang="en-US" b="1" dirty="0" err="1" smtClean="0"/>
              <a:t>saglabāšanas</a:t>
            </a:r>
            <a:r>
              <a:rPr lang="en-US" b="1" dirty="0" smtClean="0"/>
              <a:t> </a:t>
            </a:r>
            <a:r>
              <a:rPr lang="en-US" b="1" dirty="0" err="1" smtClean="0"/>
              <a:t>nepieciešamību</a:t>
            </a:r>
            <a:r>
              <a:rPr lang="en-US" dirty="0" smtClean="0"/>
              <a:t>, it </a:t>
            </a:r>
            <a:r>
              <a:rPr lang="en-US" dirty="0" err="1" smtClean="0"/>
              <a:t>īpaši</a:t>
            </a:r>
            <a:r>
              <a:rPr lang="en-US" dirty="0" smtClean="0"/>
              <a:t> – </a:t>
            </a:r>
            <a:r>
              <a:rPr lang="en-US" dirty="0" err="1" smtClean="0"/>
              <a:t>veidojot</a:t>
            </a:r>
            <a:r>
              <a:rPr lang="en-US" dirty="0" smtClean="0"/>
              <a:t> </a:t>
            </a:r>
            <a:r>
              <a:rPr lang="en-US" dirty="0" err="1" smtClean="0"/>
              <a:t>ceļus</a:t>
            </a:r>
            <a:r>
              <a:rPr lang="en-US" dirty="0" smtClean="0"/>
              <a:t> un </a:t>
            </a:r>
            <a:r>
              <a:rPr lang="en-US" dirty="0" err="1" smtClean="0"/>
              <a:t>izbūvējot</a:t>
            </a:r>
            <a:r>
              <a:rPr lang="en-US" dirty="0" smtClean="0"/>
              <a:t> </a:t>
            </a:r>
            <a:r>
              <a:rPr lang="en-US" dirty="0" err="1" smtClean="0"/>
              <a:t>hidrotehniskās</a:t>
            </a:r>
            <a:r>
              <a:rPr lang="en-US" dirty="0" smtClean="0"/>
              <a:t> </a:t>
            </a:r>
            <a:r>
              <a:rPr lang="en-US" dirty="0" err="1" smtClean="0"/>
              <a:t>būves</a:t>
            </a:r>
            <a:r>
              <a:rPr lang="en-US" dirty="0" smtClean="0"/>
              <a:t> </a:t>
            </a:r>
            <a:r>
              <a:rPr lang="en-US" dirty="0" err="1" smtClean="0"/>
              <a:t>uz</a:t>
            </a:r>
            <a:r>
              <a:rPr lang="en-US" dirty="0" smtClean="0"/>
              <a:t> </a:t>
            </a:r>
            <a:r>
              <a:rPr lang="en-US" dirty="0" err="1" smtClean="0"/>
              <a:t>upēm</a:t>
            </a:r>
            <a:r>
              <a:rPr lang="en-US" dirty="0" smtClean="0"/>
              <a:t>. </a:t>
            </a:r>
            <a:endParaRPr lang="lv-LV" dirty="0" smtClean="0"/>
          </a:p>
          <a:p>
            <a:pPr>
              <a:buNone/>
            </a:pPr>
            <a:r>
              <a:rPr lang="pt-BR" dirty="0" smtClean="0"/>
              <a:t> 	</a:t>
            </a:r>
          </a:p>
          <a:p>
            <a:endParaRPr lang="lv-LV"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latin typeface="Cambria Math" panose="02040503050406030204" pitchFamily="18" charset="0"/>
                <a:ea typeface="Cambria Math" panose="02040503050406030204" pitchFamily="18" charset="0"/>
              </a:rPr>
              <a:t>Dabas</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vērtības</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ekonomiskā</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aktivitāte</a:t>
            </a:r>
            <a:r>
              <a:rPr lang="en-US" sz="3600" b="1" dirty="0" smtClean="0">
                <a:latin typeface="Cambria Math" panose="02040503050406030204" pitchFamily="18" charset="0"/>
                <a:ea typeface="Cambria Math" panose="02040503050406030204" pitchFamily="18" charset="0"/>
              </a:rPr>
              <a:t> un </a:t>
            </a:r>
            <a:r>
              <a:rPr lang="en-US" sz="3600" b="1" dirty="0" err="1" smtClean="0">
                <a:latin typeface="Cambria Math" panose="02040503050406030204" pitchFamily="18" charset="0"/>
                <a:ea typeface="Cambria Math" panose="02040503050406030204" pitchFamily="18" charset="0"/>
              </a:rPr>
              <a:t>pētniecība</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kā</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vērtību</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pievienojošs</a:t>
            </a:r>
            <a:r>
              <a:rPr lang="en-US" sz="3600" b="1" dirty="0" smtClean="0">
                <a:latin typeface="Cambria Math" panose="02040503050406030204" pitchFamily="18" charset="0"/>
                <a:ea typeface="Cambria Math" panose="02040503050406030204" pitchFamily="18" charset="0"/>
              </a:rPr>
              <a:t> </a:t>
            </a:r>
            <a:r>
              <a:rPr lang="en-US" sz="3600" b="1" dirty="0" err="1" smtClean="0">
                <a:latin typeface="Cambria Math" panose="02040503050406030204" pitchFamily="18" charset="0"/>
                <a:ea typeface="Cambria Math" panose="02040503050406030204" pitchFamily="18" charset="0"/>
              </a:rPr>
              <a:t>faktors</a:t>
            </a:r>
            <a:endParaRPr lang="lv-LV" sz="3600" dirty="0"/>
          </a:p>
        </p:txBody>
      </p:sp>
      <p:sp>
        <p:nvSpPr>
          <p:cNvPr id="3" name="Content Placeholder 2"/>
          <p:cNvSpPr>
            <a:spLocks noGrp="1"/>
          </p:cNvSpPr>
          <p:nvPr>
            <p:ph idx="1"/>
          </p:nvPr>
        </p:nvSpPr>
        <p:spPr/>
        <p:txBody>
          <a:bodyPr>
            <a:normAutofit fontScale="92500" lnSpcReduction="10000"/>
          </a:bodyPr>
          <a:lstStyle/>
          <a:p>
            <a:r>
              <a:rPr lang="lv-LV" b="1" dirty="0" smtClean="0"/>
              <a:t>NAP: </a:t>
            </a:r>
            <a:r>
              <a:rPr lang="lv-LV" dirty="0" smtClean="0"/>
              <a:t>[132</a:t>
            </a:r>
            <a:r>
              <a:rPr lang="lv-LV" dirty="0" smtClean="0"/>
              <a:t>] Uz eksportu orientētu tūrisma produktu veidošana, izmantojot reģionu unikālo, dabas un kultūrvēsturisko mantojumu, reģionos izveidoto infrastruktūru un kurortoloģijas pakalpojumu </a:t>
            </a:r>
            <a:r>
              <a:rPr lang="lv-LV" dirty="0" smtClean="0"/>
              <a:t>potenciālu</a:t>
            </a:r>
          </a:p>
          <a:p>
            <a:r>
              <a:rPr lang="lv-LV" b="1" dirty="0" smtClean="0"/>
              <a:t>Eksperti:</a:t>
            </a:r>
          </a:p>
          <a:p>
            <a:pPr lvl="0"/>
            <a:r>
              <a:rPr lang="lv-LV" b="1" dirty="0" smtClean="0">
                <a:latin typeface="Cambria Math" panose="02040503050406030204" pitchFamily="18" charset="0"/>
                <a:ea typeface="Cambria Math" panose="02040503050406030204" pitchFamily="18" charset="0"/>
              </a:rPr>
              <a:t>17. </a:t>
            </a:r>
            <a:r>
              <a:rPr lang="en-US" b="1" dirty="0" err="1" smtClean="0">
                <a:latin typeface="Cambria Math" panose="02040503050406030204" pitchFamily="18" charset="0"/>
                <a:ea typeface="Cambria Math" panose="02040503050406030204" pitchFamily="18" charset="0"/>
              </a:rPr>
              <a:t>Ekotūrisms</a:t>
            </a:r>
            <a:r>
              <a:rPr lang="en-US" b="1" dirty="0" smtClean="0">
                <a:latin typeface="Cambria Math" panose="02040503050406030204" pitchFamily="18" charset="0"/>
                <a:ea typeface="Cambria Math" panose="02040503050406030204" pitchFamily="18" charset="0"/>
              </a:rPr>
              <a:t> – </a:t>
            </a:r>
            <a:r>
              <a:rPr lang="en-US" b="1" dirty="0" err="1" smtClean="0">
                <a:latin typeface="Cambria Math" panose="02040503050406030204" pitchFamily="18" charset="0"/>
                <a:ea typeface="Cambria Math" panose="02040503050406030204" pitchFamily="18" charset="0"/>
              </a:rPr>
              <a:t>ilgtspējīgs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videi</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draudzīgs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tūrisms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var</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kļūt</a:t>
            </a:r>
            <a:r>
              <a:rPr lang="en-US" b="1" dirty="0" smtClean="0">
                <a:latin typeface="Cambria Math" panose="02040503050406030204" pitchFamily="18" charset="0"/>
                <a:ea typeface="Cambria Math" panose="02040503050406030204" pitchFamily="18" charset="0"/>
              </a:rPr>
              <a:t> par </a:t>
            </a:r>
            <a:r>
              <a:rPr lang="en-US" b="1" dirty="0" err="1" smtClean="0">
                <a:latin typeface="Cambria Math" panose="02040503050406030204" pitchFamily="18" charset="0"/>
                <a:ea typeface="Cambria Math" panose="02040503050406030204" pitchFamily="18" charset="0"/>
              </a:rPr>
              <a:t>nišu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ar</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aizsargājamām</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dabas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teritorijām</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bagātu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novadu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ekonomikas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attīstībai</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iedzīvotāju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labklājībai</a:t>
            </a:r>
            <a:r>
              <a:rPr lang="en-US" dirty="0" smtClean="0">
                <a:latin typeface="Cambria Math" panose="02040503050406030204" pitchFamily="18" charset="0"/>
                <a:ea typeface="Cambria Math" panose="02040503050406030204" pitchFamily="18" charset="0"/>
              </a:rPr>
              <a:t>.</a:t>
            </a:r>
            <a:endParaRPr lang="lv-LV" dirty="0" smtClean="0">
              <a:latin typeface="Cambria Math" panose="02040503050406030204" pitchFamily="18" charset="0"/>
              <a:ea typeface="Cambria Math" panose="02040503050406030204" pitchFamily="18" charset="0"/>
            </a:endParaRPr>
          </a:p>
          <a:p>
            <a:endParaRPr lang="lv-LV"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n-US" b="1" dirty="0" err="1" smtClean="0">
                <a:latin typeface="Cambria Math" panose="02040503050406030204" pitchFamily="18" charset="0"/>
                <a:ea typeface="Cambria Math" panose="02040503050406030204" pitchFamily="18" charset="0"/>
              </a:rPr>
              <a:t>Izglītība</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ilgtspēja</a:t>
            </a:r>
            <a:endParaRPr lang="lv-LV" dirty="0"/>
          </a:p>
        </p:txBody>
      </p:sp>
      <p:sp>
        <p:nvSpPr>
          <p:cNvPr id="3" name="Content Placeholder 2"/>
          <p:cNvSpPr>
            <a:spLocks noGrp="1"/>
          </p:cNvSpPr>
          <p:nvPr>
            <p:ph idx="1"/>
          </p:nvPr>
        </p:nvSpPr>
        <p:spPr>
          <a:xfrm>
            <a:off x="395536" y="620688"/>
            <a:ext cx="8229600" cy="6120680"/>
          </a:xfrm>
        </p:spPr>
        <p:txBody>
          <a:bodyPr>
            <a:normAutofit fontScale="77500" lnSpcReduction="20000"/>
          </a:bodyPr>
          <a:lstStyle/>
          <a:p>
            <a:r>
              <a:rPr lang="lv-LV" b="1" dirty="0" smtClean="0"/>
              <a:t>NAP: </a:t>
            </a:r>
            <a:r>
              <a:rPr lang="lv-LV" b="1" dirty="0" smtClean="0"/>
              <a:t>Darbs </a:t>
            </a:r>
            <a:endParaRPr lang="lv-LV" b="1" dirty="0" smtClean="0"/>
          </a:p>
          <a:p>
            <a:r>
              <a:rPr lang="lv-LV" dirty="0" smtClean="0"/>
              <a:t>[</a:t>
            </a:r>
            <a:r>
              <a:rPr lang="lv-LV" dirty="0"/>
              <a:t>26] Sabiedrība apzinās, ka sociālo, reģionālo un iespēju nevienlīdzību var mazināt</a:t>
            </a:r>
            <a:r>
              <a:rPr lang="lv-LV" b="1" dirty="0"/>
              <a:t> augsts kopējais nodarbinātības līmenis</a:t>
            </a:r>
            <a:r>
              <a:rPr lang="lv-LV" dirty="0"/>
              <a:t>, kurā ikkatrs cilvēks tiecas uz produktivitāti. Tāpēc iekļaujošas, ilgtspējīgas un konkurētspējīgas ekonomikas attīstības pamatā ir sabalansēta dažādu ekonomikas sektoru izaugsme, kas reizē </a:t>
            </a:r>
            <a:r>
              <a:rPr lang="lv-LV" b="1" dirty="0"/>
              <a:t>nodrošina pietiekamā skaitā darba vietas </a:t>
            </a:r>
            <a:r>
              <a:rPr lang="lv-LV" dirty="0"/>
              <a:t>atbilstoši iedzīvotāju esošajām prasmēm, gan arī piedāvā jaunas – ar augstāku pievienoto vērtību un atalgojumu. </a:t>
            </a:r>
            <a:endParaRPr lang="lv-LV" dirty="0" smtClean="0"/>
          </a:p>
          <a:p>
            <a:r>
              <a:rPr lang="lv-LV" dirty="0" smtClean="0"/>
              <a:t>[29] Latvijas iedzīvotāji ir apzinājušies patiesību, ka, tikai mērķtiecīgi un gudri ieguldot savā un savu bērnu izglītībā, tiem ir </a:t>
            </a:r>
            <a:r>
              <a:rPr lang="lv-LV" b="1" dirty="0" smtClean="0"/>
              <a:t>iespēja nodrošināt personīgo konkurētspēju darba tirgū </a:t>
            </a:r>
            <a:r>
              <a:rPr lang="lv-LV" dirty="0" smtClean="0"/>
              <a:t>un kopējo valsts izaugsmi ilgtermiņā</a:t>
            </a:r>
            <a:r>
              <a:rPr lang="lv-LV" dirty="0" smtClean="0"/>
              <a:t>.</a:t>
            </a:r>
          </a:p>
          <a:p>
            <a:endParaRPr lang="lv-LV" b="1" dirty="0" smtClean="0"/>
          </a:p>
          <a:p>
            <a:r>
              <a:rPr lang="lv-LV" b="1" dirty="0" smtClean="0"/>
              <a:t>[</a:t>
            </a:r>
            <a:r>
              <a:rPr lang="lv-LV" b="1" dirty="0" smtClean="0"/>
              <a:t>286] Mērķis 3 </a:t>
            </a:r>
          </a:p>
          <a:p>
            <a:r>
              <a:rPr lang="lv-LV" dirty="0" smtClean="0"/>
              <a:t>Attīstīt pieaugušo izglītību, veicinot cilvēka darba produktivitātes pieaugumu atbilstoši </a:t>
            </a:r>
            <a:r>
              <a:rPr lang="lv-LV" b="1" dirty="0" smtClean="0"/>
              <a:t>darba tirgus prasībām </a:t>
            </a:r>
          </a:p>
          <a:p>
            <a:pPr>
              <a:buNone/>
            </a:pPr>
            <a:endParaRPr lang="lv-LV" dirty="0" smtClean="0"/>
          </a:p>
          <a:p>
            <a:endParaRPr lang="lv-LV"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mbria Math" panose="02040503050406030204" pitchFamily="18" charset="0"/>
                <a:ea typeface="Cambria Math" panose="02040503050406030204" pitchFamily="18" charset="0"/>
              </a:rPr>
              <a:t>Izglītība</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ilgtspēja</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340768"/>
            <a:ext cx="8229600" cy="4785395"/>
          </a:xfrm>
        </p:spPr>
        <p:txBody>
          <a:bodyPr/>
          <a:lstStyle/>
          <a:p>
            <a:pPr marL="0" lvl="0" indent="0">
              <a:buNone/>
            </a:pPr>
            <a:r>
              <a:rPr lang="lv-LV" b="1" dirty="0" smtClean="0">
                <a:latin typeface="Cambria Math" panose="02040503050406030204" pitchFamily="18" charset="0"/>
                <a:ea typeface="Cambria Math" panose="02040503050406030204" pitchFamily="18" charset="0"/>
              </a:rPr>
              <a:t>Eksperti: </a:t>
            </a:r>
          </a:p>
          <a:p>
            <a:pPr marL="0" lvl="0" indent="0">
              <a:buNone/>
            </a:pPr>
            <a:r>
              <a:rPr lang="lv-LV" dirty="0" smtClean="0">
                <a:latin typeface="Cambria Math" panose="02040503050406030204" pitchFamily="18" charset="0"/>
                <a:ea typeface="Cambria Math" panose="02040503050406030204" pitchFamily="18" charset="0"/>
              </a:rPr>
              <a:t>18</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Unifikācijas</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mērķtiecīga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aizstāšana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individualizētu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pieeju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katram</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bērnam</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Ikviena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bērna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pilnvērtīga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attīstība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izglītības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sistēmas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galvenais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mērķis</a:t>
            </a:r>
            <a:r>
              <a:rPr lang="en-US" b="1" dirty="0">
                <a:latin typeface="Cambria Math" panose="02040503050406030204" pitchFamily="18" charset="0"/>
                <a:ea typeface="Cambria Math" panose="02040503050406030204" pitchFamily="18" charset="0"/>
              </a:rPr>
              <a:t>.</a:t>
            </a:r>
            <a:endParaRPr lang="lv-LV" dirty="0">
              <a:latin typeface="Cambria Math" panose="02040503050406030204" pitchFamily="18" charset="0"/>
              <a:ea typeface="Cambria Math" panose="02040503050406030204" pitchFamily="18" charset="0"/>
            </a:endParaRPr>
          </a:p>
          <a:p>
            <a:pPr marL="0" lvl="0" indent="0">
              <a:buNone/>
            </a:pPr>
            <a:endParaRPr lang="lv-LV" b="1" dirty="0" smtClean="0">
              <a:latin typeface="Cambria Math" panose="02040503050406030204" pitchFamily="18" charset="0"/>
              <a:ea typeface="Cambria Math" panose="02040503050406030204" pitchFamily="18" charset="0"/>
            </a:endParaRPr>
          </a:p>
          <a:p>
            <a:pPr marL="0" lvl="0" indent="0">
              <a:buNone/>
            </a:pPr>
            <a:r>
              <a:rPr lang="lv-LV" b="1" dirty="0" smtClean="0">
                <a:latin typeface="Cambria Math" panose="02040503050406030204" pitchFamily="18" charset="0"/>
                <a:ea typeface="Cambria Math" panose="02040503050406030204" pitchFamily="18" charset="0"/>
              </a:rPr>
              <a:t>19. </a:t>
            </a:r>
            <a:r>
              <a:rPr lang="en-US" b="1" dirty="0" err="1" smtClean="0">
                <a:latin typeface="Cambria Math" panose="02040503050406030204" pitchFamily="18" charset="0"/>
                <a:ea typeface="Cambria Math" panose="02040503050406030204" pitchFamily="18" charset="0"/>
              </a:rPr>
              <a:t>Vispārējās</a:t>
            </a:r>
            <a:r>
              <a:rPr lang="en-US" b="1" dirty="0" smtClean="0">
                <a:latin typeface="Cambria Math" panose="02040503050406030204" pitchFamily="18" charset="0"/>
                <a:ea typeface="Cambria Math" panose="02040503050406030204" pitchFamily="18" charset="0"/>
              </a:rPr>
              <a:t> </a:t>
            </a:r>
            <a:r>
              <a:rPr lang="en-US" b="1" dirty="0">
                <a:latin typeface="Cambria Math" panose="02040503050406030204" pitchFamily="18" charset="0"/>
                <a:ea typeface="Cambria Math" panose="02040503050406030204" pitchFamily="18" charset="0"/>
              </a:rPr>
              <a:t>un </a:t>
            </a:r>
            <a:r>
              <a:rPr lang="en-US" b="1" dirty="0" err="1">
                <a:latin typeface="Cambria Math" panose="02040503050406030204" pitchFamily="18" charset="0"/>
                <a:ea typeface="Cambria Math" panose="02040503050406030204" pitchFamily="18" charset="0"/>
              </a:rPr>
              <a:t>profesionālās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izglītības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viena</a:t>
            </a:r>
            <a:r>
              <a:rPr lang="en-US" b="1" dirty="0">
                <a:latin typeface="Cambria Math" panose="02040503050406030204" pitchFamily="18" charset="0"/>
                <a:ea typeface="Cambria Math" panose="02040503050406030204" pitchFamily="18" charset="0"/>
              </a:rPr>
              <a:t> no </a:t>
            </a:r>
            <a:r>
              <a:rPr lang="en-US" b="1" dirty="0" err="1">
                <a:latin typeface="Cambria Math" panose="02040503050406030204" pitchFamily="18" charset="0"/>
                <a:ea typeface="Cambria Math" panose="02040503050406030204" pitchFamily="18" charset="0"/>
              </a:rPr>
              <a:t>iesīkstējušām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paradigmām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sagatavot</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darba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ņēmējus</a:t>
            </a:r>
            <a:r>
              <a:rPr lang="en-US" dirty="0">
                <a:latin typeface="Cambria Math" panose="02040503050406030204" pitchFamily="18" charset="0"/>
                <a:ea typeface="Cambria Math" panose="02040503050406030204" pitchFamily="18" charset="0"/>
              </a:rPr>
              <a:t>. </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411189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mbria Math" panose="02040503050406030204" pitchFamily="18" charset="0"/>
                <a:ea typeface="Cambria Math" panose="02040503050406030204" pitchFamily="18" charset="0"/>
              </a:rPr>
              <a:t>Izglītība</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ilgtspēja</a:t>
            </a:r>
            <a:endParaRPr lang="lv-LV" dirty="0"/>
          </a:p>
        </p:txBody>
      </p:sp>
      <p:sp>
        <p:nvSpPr>
          <p:cNvPr id="3" name="Content Placeholder 2"/>
          <p:cNvSpPr>
            <a:spLocks noGrp="1"/>
          </p:cNvSpPr>
          <p:nvPr>
            <p:ph idx="1"/>
          </p:nvPr>
        </p:nvSpPr>
        <p:spPr/>
        <p:txBody>
          <a:bodyPr>
            <a:normAutofit fontScale="92500" lnSpcReduction="20000"/>
          </a:bodyPr>
          <a:lstStyle/>
          <a:p>
            <a:r>
              <a:rPr lang="lv-LV" b="1" dirty="0" smtClean="0"/>
              <a:t>NAP: </a:t>
            </a:r>
          </a:p>
          <a:p>
            <a:r>
              <a:rPr lang="lv-LV" dirty="0" smtClean="0"/>
              <a:t>[167</a:t>
            </a:r>
            <a:r>
              <a:rPr lang="lv-LV" dirty="0" smtClean="0"/>
              <a:t>] Galvenie izaicinājumi ieguldījumu palielināšanai pētniecībā un attīstībā ir nepietiekams nodarbināto skaits zinātnē un pētniecībā, vāji attīstīta un </a:t>
            </a:r>
            <a:r>
              <a:rPr lang="lv-LV" b="1" dirty="0" smtClean="0"/>
              <a:t>sadrumstalota zinātnes un pētniecības infrastruktūra, </a:t>
            </a:r>
            <a:r>
              <a:rPr lang="lv-LV" dirty="0" smtClean="0"/>
              <a:t>mazs moderni aprīkotu laboratoriju skaits tehnoloģiskas ievirzes projektu īstenošanai, </a:t>
            </a:r>
            <a:r>
              <a:rPr lang="lv-LV" b="1" dirty="0" smtClean="0"/>
              <a:t>vājš pētījumu rezultātu komercializācijas potenciāls un neapmierinoša sadarbība starp zinātnes un uzņēmējdarbības sektoriem</a:t>
            </a:r>
            <a:endParaRPr lang="lv-LV"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n-US" b="1" dirty="0" err="1" smtClean="0">
                <a:latin typeface="Cambria Math" panose="02040503050406030204" pitchFamily="18" charset="0"/>
                <a:ea typeface="Cambria Math" panose="02040503050406030204" pitchFamily="18" charset="0"/>
              </a:rPr>
              <a:t>Izglītība</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ilgtspēja</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980728"/>
            <a:ext cx="8229600" cy="5760640"/>
          </a:xfrm>
        </p:spPr>
        <p:txBody>
          <a:bodyPr>
            <a:normAutofit fontScale="85000" lnSpcReduction="10000"/>
          </a:bodyPr>
          <a:lstStyle/>
          <a:p>
            <a:pPr marL="0" lvl="0" indent="0">
              <a:buNone/>
            </a:pPr>
            <a:r>
              <a:rPr lang="lv-LV" b="1" dirty="0" smtClean="0">
                <a:latin typeface="Cambria Math" panose="02040503050406030204" pitchFamily="18" charset="0"/>
                <a:ea typeface="Cambria Math" panose="02040503050406030204" pitchFamily="18" charset="0"/>
              </a:rPr>
              <a:t>Eksperti: </a:t>
            </a:r>
          </a:p>
          <a:p>
            <a:pPr marL="0" lvl="0" indent="0">
              <a:buNone/>
            </a:pPr>
            <a:r>
              <a:rPr lang="lv-LV" dirty="0" smtClean="0">
                <a:latin typeface="Cambria Math" panose="02040503050406030204" pitchFamily="18" charset="0"/>
                <a:ea typeface="Cambria Math" panose="02040503050406030204" pitchFamily="18" charset="0"/>
              </a:rPr>
              <a:t>20</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Augstākās</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izglītības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attīstība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tostarp</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augstskolu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novadu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filiālēs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nenovēršami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sapārota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augsto</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tehnoloģiju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piesātinātas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tautsaimniecības</a:t>
            </a:r>
            <a:r>
              <a:rPr lang="en-US" dirty="0">
                <a:latin typeface="Cambria Math" panose="02040503050406030204" pitchFamily="18" charset="0"/>
                <a:ea typeface="Cambria Math" panose="02040503050406030204" pitchFamily="18" charset="0"/>
              </a:rPr>
              <a:t> vides </a:t>
            </a:r>
            <a:r>
              <a:rPr lang="en-US" dirty="0" err="1">
                <a:latin typeface="Cambria Math" panose="02040503050406030204" pitchFamily="18" charset="0"/>
                <a:ea typeface="Cambria Math" panose="02040503050406030204" pitchFamily="18" charset="0"/>
              </a:rPr>
              <a:t>klātbūtni</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Tautsaimniecības</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augstākās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izglītības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pārī</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abām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pusēm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jāattīstās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līdzvērtīgi</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Citādi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abās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iestājas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stagnācija</a:t>
            </a:r>
            <a:r>
              <a:rPr lang="en-US" dirty="0">
                <a:latin typeface="Cambria Math" panose="02040503050406030204" pitchFamily="18" charset="0"/>
                <a:ea typeface="Cambria Math" panose="02040503050406030204" pitchFamily="18" charset="0"/>
              </a:rPr>
              <a:t>.</a:t>
            </a:r>
            <a:endParaRPr lang="lv-LV" dirty="0">
              <a:latin typeface="Cambria Math" panose="02040503050406030204" pitchFamily="18" charset="0"/>
              <a:ea typeface="Cambria Math" panose="02040503050406030204" pitchFamily="18" charset="0"/>
            </a:endParaRPr>
          </a:p>
          <a:p>
            <a:pPr marL="0" lvl="0" indent="0">
              <a:buNone/>
            </a:pPr>
            <a:endParaRPr lang="lv-LV" dirty="0" smtClean="0">
              <a:latin typeface="Cambria Math" panose="02040503050406030204" pitchFamily="18" charset="0"/>
              <a:ea typeface="Cambria Math" panose="02040503050406030204" pitchFamily="18" charset="0"/>
            </a:endParaRPr>
          </a:p>
          <a:p>
            <a:pPr marL="0" lvl="0" indent="0">
              <a:buNone/>
            </a:pPr>
            <a:r>
              <a:rPr lang="lv-LV" dirty="0" smtClean="0">
                <a:latin typeface="Cambria Math" panose="02040503050406030204" pitchFamily="18" charset="0"/>
                <a:ea typeface="Cambria Math" panose="02040503050406030204" pitchFamily="18" charset="0"/>
              </a:rPr>
              <a:t>21. </a:t>
            </a:r>
            <a:r>
              <a:rPr lang="en-US" dirty="0" err="1" smtClean="0">
                <a:latin typeface="Cambria Math" panose="02040503050406030204" pitchFamily="18" charset="0"/>
                <a:ea typeface="Cambria Math" panose="02040503050406030204" pitchFamily="18" charset="0"/>
              </a:rPr>
              <a:t>Augstākajai</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izglītībai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nepieciešama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līdzsvarota</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attīstība</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nepieņemami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visus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resursus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koncentrēt</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tikai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dabaszinātņu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inženiersinātņu</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tehnoloģiju</a:t>
            </a:r>
            <a:r>
              <a:rPr lang="en-US" b="1" dirty="0">
                <a:latin typeface="Cambria Math" panose="02040503050406030204" pitchFamily="18" charset="0"/>
                <a:ea typeface="Cambria Math" panose="02040503050406030204" pitchFamily="18" charset="0"/>
              </a:rPr>
              <a:t> (STEM) </a:t>
            </a:r>
            <a:r>
              <a:rPr lang="en-US" b="1" dirty="0" err="1">
                <a:latin typeface="Cambria Math" panose="02040503050406030204" pitchFamily="18" charset="0"/>
                <a:ea typeface="Cambria Math" panose="02040503050406030204" pitchFamily="18" charset="0"/>
              </a:rPr>
              <a:t>jomās</a:t>
            </a:r>
            <a:r>
              <a:rPr lang="en-US" b="1" dirty="0">
                <a:latin typeface="Cambria Math" panose="02040503050406030204" pitchFamily="18" charset="0"/>
                <a:ea typeface="Cambria Math" panose="02040503050406030204" pitchFamily="18" charset="0"/>
              </a:rPr>
              <a:t>. Ja </a:t>
            </a:r>
            <a:r>
              <a:rPr lang="en-US" b="1" dirty="0" err="1">
                <a:latin typeface="Cambria Math" panose="02040503050406030204" pitchFamily="18" charset="0"/>
                <a:ea typeface="Cambria Math" panose="02040503050406030204" pitchFamily="18" charset="0"/>
              </a:rPr>
              <a:t>nebūs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izcilas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biznesa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izglītības</a:t>
            </a:r>
            <a:r>
              <a:rPr lang="en-US" b="1" dirty="0">
                <a:latin typeface="Cambria Math" panose="02040503050406030204" pitchFamily="18" charset="0"/>
                <a:ea typeface="Cambria Math" panose="02040503050406030204" pitchFamily="18" charset="0"/>
              </a:rPr>
              <a:t>, tad STEM </a:t>
            </a:r>
            <a:r>
              <a:rPr lang="en-US" b="1" dirty="0" err="1">
                <a:latin typeface="Cambria Math" panose="02040503050406030204" pitchFamily="18" charset="0"/>
                <a:ea typeface="Cambria Math" panose="02040503050406030204" pitchFamily="18" charset="0"/>
              </a:rPr>
              <a:t>studiju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programmu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absolventiem</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var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nebūt</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atbilstošas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nodarbinātības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iespējas</a:t>
            </a:r>
            <a:r>
              <a:rPr lang="en-US" b="1" dirty="0">
                <a:latin typeface="Cambria Math" panose="02040503050406030204" pitchFamily="18" charset="0"/>
                <a:ea typeface="Cambria Math" panose="02040503050406030204" pitchFamily="18" charset="0"/>
              </a:rPr>
              <a:t>. </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27592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424"/>
            <a:ext cx="8229600" cy="1512168"/>
          </a:xfrm>
        </p:spPr>
        <p:txBody>
          <a:bodyPr/>
          <a:lstStyle/>
          <a:p>
            <a:r>
              <a:rPr lang="en-US" b="1" dirty="0" err="1" smtClean="0">
                <a:latin typeface="Cambria Math" panose="02040503050406030204" pitchFamily="18" charset="0"/>
                <a:ea typeface="Cambria Math" panose="02040503050406030204" pitchFamily="18" charset="0"/>
              </a:rPr>
              <a:t>Izglītība</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ilgtspēja</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0" y="764704"/>
            <a:ext cx="9144000" cy="5904656"/>
          </a:xfrm>
        </p:spPr>
        <p:txBody>
          <a:bodyPr>
            <a:normAutofit fontScale="85000" lnSpcReduction="10000"/>
          </a:bodyPr>
          <a:lstStyle/>
          <a:p>
            <a:pPr marL="0" lvl="0" indent="0">
              <a:buNone/>
            </a:pPr>
            <a:r>
              <a:rPr lang="lv-LV" b="1" dirty="0" smtClean="0">
                <a:latin typeface="Cambria Math" panose="02040503050406030204" pitchFamily="18" charset="0"/>
                <a:ea typeface="Cambria Math" panose="02040503050406030204" pitchFamily="18" charset="0"/>
              </a:rPr>
              <a:t>Eksperti: </a:t>
            </a:r>
          </a:p>
          <a:p>
            <a:pPr marL="0" lvl="0" indent="0">
              <a:buNone/>
            </a:pPr>
            <a:r>
              <a:rPr lang="lv-LV" dirty="0" smtClean="0">
                <a:latin typeface="Cambria Math" panose="02040503050406030204" pitchFamily="18" charset="0"/>
                <a:ea typeface="Cambria Math" panose="02040503050406030204" pitchFamily="18" charset="0"/>
              </a:rPr>
              <a:t>25</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Jaunieši</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vēlas</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būt</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iesaistīti</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svarīgos</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procesos</a:t>
            </a:r>
            <a:r>
              <a:rPr lang="en-US" dirty="0" smtClean="0">
                <a:latin typeface="Cambria Math" panose="02040503050406030204" pitchFamily="18" charset="0"/>
                <a:ea typeface="Cambria Math" panose="02040503050406030204" pitchFamily="18" charset="0"/>
              </a:rPr>
              <a:t> –  </a:t>
            </a:r>
            <a:r>
              <a:rPr lang="en-US" dirty="0" err="1" smtClean="0">
                <a:latin typeface="Cambria Math" panose="02040503050406030204" pitchFamily="18" charset="0"/>
                <a:ea typeface="Cambria Math" panose="02040503050406030204" pitchFamily="18" charset="0"/>
              </a:rPr>
              <a:t>grib</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darīt</a:t>
            </a:r>
            <a:r>
              <a:rPr lang="en-US" dirty="0" smtClean="0">
                <a:latin typeface="Cambria Math" panose="02040503050406030204" pitchFamily="18" charset="0"/>
                <a:ea typeface="Cambria Math" panose="02040503050406030204" pitchFamily="18" charset="0"/>
              </a:rPr>
              <a:t>, bet </a:t>
            </a:r>
            <a:r>
              <a:rPr lang="en-US" dirty="0" err="1" smtClean="0">
                <a:latin typeface="Cambria Math" panose="02040503050406030204" pitchFamily="18" charset="0"/>
                <a:ea typeface="Cambria Math" panose="02040503050406030204" pitchFamily="18" charset="0"/>
              </a:rPr>
              <a:t>ar</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jēgu</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Tieši</a:t>
            </a:r>
            <a:r>
              <a:rPr lang="en-US"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jēgas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piešķiršana</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ikvienai</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aktivitātei</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dabā</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ir</a:t>
            </a:r>
            <a:r>
              <a:rPr lang="en-US" b="1" dirty="0" smtClean="0">
                <a:latin typeface="Cambria Math" panose="02040503050406030204" pitchFamily="18" charset="0"/>
                <a:ea typeface="Cambria Math" panose="02040503050406030204" pitchFamily="18" charset="0"/>
              </a:rPr>
              <a:t> vides </a:t>
            </a:r>
            <a:r>
              <a:rPr lang="en-US" b="1" dirty="0" err="1" smtClean="0">
                <a:latin typeface="Cambria Math" panose="02040503050406030204" pitchFamily="18" charset="0"/>
                <a:ea typeface="Cambria Math" panose="02040503050406030204" pitchFamily="18" charset="0"/>
              </a:rPr>
              <a:t>izglītības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dabas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izglītības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centru</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citu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institūciju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viens</a:t>
            </a:r>
            <a:r>
              <a:rPr lang="en-US" b="1" dirty="0" smtClean="0">
                <a:latin typeface="Cambria Math" panose="02040503050406030204" pitchFamily="18" charset="0"/>
                <a:ea typeface="Cambria Math" panose="02040503050406030204" pitchFamily="18" charset="0"/>
              </a:rPr>
              <a:t> no </a:t>
            </a:r>
            <a:r>
              <a:rPr lang="en-US" b="1" dirty="0" err="1" smtClean="0">
                <a:latin typeface="Cambria Math" panose="02040503050406030204" pitchFamily="18" charset="0"/>
                <a:ea typeface="Cambria Math" panose="02040503050406030204" pitchFamily="18" charset="0"/>
              </a:rPr>
              <a:t>galvenajiem</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uzdevumiem</a:t>
            </a:r>
            <a:r>
              <a:rPr lang="en-US" b="1" dirty="0" smtClean="0">
                <a:latin typeface="Cambria Math" panose="02040503050406030204" pitchFamily="18" charset="0"/>
                <a:ea typeface="Cambria Math" panose="02040503050406030204" pitchFamily="18" charset="0"/>
              </a:rPr>
              <a:t>.</a:t>
            </a:r>
            <a:endParaRPr lang="lv-LV" dirty="0" smtClean="0">
              <a:latin typeface="Cambria Math" panose="02040503050406030204" pitchFamily="18" charset="0"/>
              <a:ea typeface="Cambria Math" panose="02040503050406030204" pitchFamily="18" charset="0"/>
            </a:endParaRPr>
          </a:p>
          <a:p>
            <a:pPr marL="0" lvl="0" indent="0">
              <a:buNone/>
            </a:pPr>
            <a:r>
              <a:rPr lang="lv-LV" b="1" dirty="0" smtClean="0">
                <a:latin typeface="Cambria Math" panose="02040503050406030204" pitchFamily="18" charset="0"/>
                <a:ea typeface="Cambria Math" panose="02040503050406030204" pitchFamily="18" charset="0"/>
              </a:rPr>
              <a:t>26. </a:t>
            </a:r>
            <a:r>
              <a:rPr lang="en-US" b="1" dirty="0" err="1" smtClean="0">
                <a:latin typeface="Cambria Math" panose="02040503050406030204" pitchFamily="18" charset="0"/>
                <a:ea typeface="Cambria Math" panose="02040503050406030204" pitchFamily="18" charset="0"/>
              </a:rPr>
              <a:t>Novadmācībai</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ir</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jākļūst</a:t>
            </a:r>
            <a:r>
              <a:rPr lang="en-US" b="1" dirty="0" smtClean="0">
                <a:latin typeface="Cambria Math" panose="02040503050406030204" pitchFamily="18" charset="0"/>
                <a:ea typeface="Cambria Math" panose="02040503050406030204" pitchFamily="18" charset="0"/>
              </a:rPr>
              <a:t> par </a:t>
            </a:r>
            <a:r>
              <a:rPr lang="en-US" b="1" dirty="0" err="1" smtClean="0">
                <a:latin typeface="Cambria Math" panose="02040503050406030204" pitchFamily="18" charset="0"/>
                <a:ea typeface="Cambria Math" panose="02040503050406030204" pitchFamily="18" charset="0"/>
              </a:rPr>
              <a:t>neatņemamu</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pašsaprotamu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vispārējās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izglītības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sastāvdaļu</a:t>
            </a:r>
            <a:r>
              <a:rPr lang="en-US" b="1"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Tā</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nostiprina</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reģionālo</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identitāti</a:t>
            </a:r>
            <a:r>
              <a:rPr lang="en-US" dirty="0" smtClean="0">
                <a:latin typeface="Cambria Math" panose="02040503050406030204" pitchFamily="18" charset="0"/>
                <a:ea typeface="Cambria Math" panose="02040503050406030204" pitchFamily="18" charset="0"/>
              </a:rPr>
              <a:t> un </a:t>
            </a:r>
            <a:r>
              <a:rPr lang="en-US" dirty="0" err="1" smtClean="0">
                <a:latin typeface="Cambria Math" panose="02040503050406030204" pitchFamily="18" charset="0"/>
                <a:ea typeface="Cambria Math" panose="02040503050406030204" pitchFamily="18" charset="0"/>
              </a:rPr>
              <a:t>valstisko</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apziņu</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veido</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priekšstatu</a:t>
            </a:r>
            <a:r>
              <a:rPr lang="en-US" dirty="0" smtClean="0">
                <a:latin typeface="Cambria Math" panose="02040503050406030204" pitchFamily="18" charset="0"/>
                <a:ea typeface="Cambria Math" panose="02040503050406030204" pitchFamily="18" charset="0"/>
              </a:rPr>
              <a:t> un </a:t>
            </a:r>
            <a:r>
              <a:rPr lang="en-US" dirty="0" err="1" smtClean="0">
                <a:latin typeface="Cambria Math" panose="02040503050406030204" pitchFamily="18" charset="0"/>
                <a:ea typeface="Cambria Math" panose="02040503050406030204" pitchFamily="18" charset="0"/>
              </a:rPr>
              <a:t>attieksmi</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pret</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kultūras</a:t>
            </a:r>
            <a:r>
              <a:rPr lang="en-US" dirty="0" smtClean="0">
                <a:latin typeface="Cambria Math" panose="02040503050406030204" pitchFamily="18" charset="0"/>
                <a:ea typeface="Cambria Math" panose="02040503050406030204" pitchFamily="18" charset="0"/>
              </a:rPr>
              <a:t> un </a:t>
            </a:r>
            <a:r>
              <a:rPr lang="en-US" dirty="0" err="1" smtClean="0">
                <a:latin typeface="Cambria Math" panose="02040503050406030204" pitchFamily="18" charset="0"/>
                <a:ea typeface="Cambria Math" panose="02040503050406030204" pitchFamily="18" charset="0"/>
              </a:rPr>
              <a:t>dabas</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vērtībām</a:t>
            </a:r>
            <a:r>
              <a:rPr lang="en-US" dirty="0" smtClean="0">
                <a:latin typeface="Cambria Math" panose="02040503050406030204" pitchFamily="18" charset="0"/>
                <a:ea typeface="Cambria Math" panose="02040503050406030204" pitchFamily="18" charset="0"/>
              </a:rPr>
              <a:t>.</a:t>
            </a:r>
            <a:r>
              <a:rPr lang="en-US" b="1" dirty="0" smtClean="0">
                <a:latin typeface="Cambria Math" panose="02040503050406030204" pitchFamily="18" charset="0"/>
                <a:ea typeface="Cambria Math" panose="02040503050406030204" pitchFamily="18" charset="0"/>
              </a:rPr>
              <a:t> </a:t>
            </a:r>
            <a:endParaRPr lang="lv-LV" b="1" dirty="0" smtClean="0">
              <a:latin typeface="Cambria Math" panose="02040503050406030204" pitchFamily="18" charset="0"/>
              <a:ea typeface="Cambria Math" panose="02040503050406030204" pitchFamily="18" charset="0"/>
            </a:endParaRPr>
          </a:p>
          <a:p>
            <a:pPr marL="0" lvl="0" indent="0">
              <a:buNone/>
            </a:pPr>
            <a:endParaRPr lang="lv-LV" b="1" dirty="0">
              <a:latin typeface="Cambria Math" panose="02040503050406030204" pitchFamily="18" charset="0"/>
              <a:ea typeface="Cambria Math" panose="02040503050406030204" pitchFamily="18" charset="0"/>
            </a:endParaRPr>
          </a:p>
          <a:p>
            <a:pPr marL="0" lvl="0" indent="0">
              <a:buNone/>
            </a:pPr>
            <a:r>
              <a:rPr lang="en-US" b="1" dirty="0" err="1" smtClean="0">
                <a:latin typeface="Cambria Math" panose="02040503050406030204" pitchFamily="18" charset="0"/>
                <a:ea typeface="Cambria Math" panose="02040503050406030204" pitchFamily="18" charset="0"/>
              </a:rPr>
              <a:t>Veidojot</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ciešāku</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piesaisti</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kultūrvēsturiskajam</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reģionam</a:t>
            </a:r>
            <a:r>
              <a:rPr lang="en-US" b="1" dirty="0" smtClean="0">
                <a:latin typeface="Cambria Math" panose="02040503050406030204" pitchFamily="18" charset="0"/>
                <a:ea typeface="Cambria Math" panose="02040503050406030204" pitchFamily="18" charset="0"/>
              </a:rPr>
              <a:t>, </a:t>
            </a:r>
            <a:r>
              <a:rPr lang="lv-LV" b="1" dirty="0" err="1" smtClean="0">
                <a:latin typeface="Cambria Math" panose="02040503050406030204" pitchFamily="18" charset="0"/>
                <a:ea typeface="Cambria Math" panose="02040503050406030204" pitchFamily="18" charset="0"/>
              </a:rPr>
              <a:t>novadmācība</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ir</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jāuzskata</a:t>
            </a:r>
            <a:r>
              <a:rPr lang="en-US" b="1" dirty="0" smtClean="0">
                <a:latin typeface="Cambria Math" panose="02040503050406030204" pitchFamily="18" charset="0"/>
                <a:ea typeface="Cambria Math" panose="02040503050406030204" pitchFamily="18" charset="0"/>
              </a:rPr>
              <a:t> par </a:t>
            </a:r>
            <a:r>
              <a:rPr lang="en-US" b="1" dirty="0" err="1" smtClean="0">
                <a:latin typeface="Cambria Math" panose="02040503050406030204" pitchFamily="18" charset="0"/>
                <a:ea typeface="Cambria Math" panose="02040503050406030204" pitchFamily="18" charset="0"/>
              </a:rPr>
              <a:t>vienu</a:t>
            </a:r>
            <a:r>
              <a:rPr lang="en-US" b="1" dirty="0" smtClean="0">
                <a:latin typeface="Cambria Math" panose="02040503050406030204" pitchFamily="18" charset="0"/>
                <a:ea typeface="Cambria Math" panose="02040503050406030204" pitchFamily="18" charset="0"/>
              </a:rPr>
              <a:t> no </a:t>
            </a:r>
            <a:r>
              <a:rPr lang="en-US" b="1" dirty="0" err="1" smtClean="0">
                <a:latin typeface="Cambria Math" panose="02040503050406030204" pitchFamily="18" charset="0"/>
                <a:ea typeface="Cambria Math" panose="02040503050406030204" pitchFamily="18" charset="0"/>
              </a:rPr>
              <a:t>reģiona</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ilgtspējīgas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attīstības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faktoriem</a:t>
            </a:r>
            <a:r>
              <a:rPr lang="en-US" b="1" dirty="0" smtClean="0">
                <a:latin typeface="Cambria Math" panose="02040503050406030204" pitchFamily="18" charset="0"/>
                <a:ea typeface="Cambria Math" panose="02040503050406030204" pitchFamily="18" charset="0"/>
              </a:rPr>
              <a:t>. </a:t>
            </a:r>
            <a:endParaRPr lang="lv-LV" dirty="0" smtClean="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194834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mbria Math" panose="02040503050406030204" pitchFamily="18" charset="0"/>
                <a:ea typeface="Cambria Math" panose="02040503050406030204" pitchFamily="18" charset="0"/>
              </a:rPr>
              <a:t>Izglītība</a:t>
            </a:r>
            <a:r>
              <a:rPr lang="en-US" b="1" dirty="0" smtClean="0">
                <a:latin typeface="Cambria Math" panose="02040503050406030204" pitchFamily="18" charset="0"/>
                <a:ea typeface="Cambria Math" panose="02040503050406030204" pitchFamily="18" charset="0"/>
              </a:rPr>
              <a:t> un </a:t>
            </a:r>
            <a:r>
              <a:rPr lang="en-US" b="1" dirty="0" err="1" smtClean="0">
                <a:latin typeface="Cambria Math" panose="02040503050406030204" pitchFamily="18" charset="0"/>
                <a:ea typeface="Cambria Math" panose="02040503050406030204" pitchFamily="18" charset="0"/>
              </a:rPr>
              <a:t>ilgtspēja</a:t>
            </a:r>
            <a:endParaRPr lang="lv-LV" dirty="0"/>
          </a:p>
        </p:txBody>
      </p:sp>
      <p:sp>
        <p:nvSpPr>
          <p:cNvPr id="3" name="Content Placeholder 2"/>
          <p:cNvSpPr>
            <a:spLocks noGrp="1"/>
          </p:cNvSpPr>
          <p:nvPr>
            <p:ph idx="1"/>
          </p:nvPr>
        </p:nvSpPr>
        <p:spPr/>
        <p:txBody>
          <a:bodyPr>
            <a:normAutofit/>
          </a:bodyPr>
          <a:lstStyle/>
          <a:p>
            <a:r>
              <a:rPr lang="lv-LV" b="1" dirty="0" smtClean="0"/>
              <a:t>NAP: </a:t>
            </a:r>
          </a:p>
          <a:p>
            <a:r>
              <a:rPr lang="lv-LV" dirty="0" smtClean="0"/>
              <a:t>[31</a:t>
            </a:r>
            <a:r>
              <a:rPr lang="lv-LV" dirty="0"/>
              <a:t>] </a:t>
            </a:r>
            <a:r>
              <a:rPr lang="lv-LV" b="1" dirty="0"/>
              <a:t>Obligāta vidējā izglītība </a:t>
            </a:r>
            <a:r>
              <a:rPr lang="lv-LV" dirty="0"/>
              <a:t>– gan vispārējā, gan profesionālā – ir svarīga, lai sasniegtu ''ekonomikas izrāvienu'' un augstu kopējās labklājības līmeni 2020.gadā. </a:t>
            </a:r>
            <a:endParaRPr lang="lv-LV" dirty="0" smtClean="0"/>
          </a:p>
          <a:p>
            <a:r>
              <a:rPr lang="lv-LV" b="1" dirty="0" smtClean="0"/>
              <a:t>Eksperti: </a:t>
            </a:r>
            <a:r>
              <a:rPr lang="lv-LV" dirty="0" smtClean="0"/>
              <a:t>???</a:t>
            </a:r>
            <a:endParaRPr lang="lv-L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cap="small" dirty="0" smtClean="0">
                <a:latin typeface="Cambria Math" panose="02040503050406030204" pitchFamily="18" charset="0"/>
                <a:ea typeface="Cambria Math" panose="02040503050406030204" pitchFamily="18" charset="0"/>
              </a:rPr>
              <a:t>Latvijas ilgtspējas dimensijas.</a:t>
            </a:r>
            <a:br>
              <a:rPr lang="lv-LV" b="1" cap="small" dirty="0" smtClean="0">
                <a:latin typeface="Cambria Math" panose="02040503050406030204" pitchFamily="18" charset="0"/>
                <a:ea typeface="Cambria Math" panose="02040503050406030204" pitchFamily="18" charset="0"/>
              </a:rPr>
            </a:br>
            <a:r>
              <a:rPr lang="lv-LV" b="1" dirty="0" smtClean="0">
                <a:latin typeface="Cambria Math" panose="02040503050406030204" pitchFamily="18" charset="0"/>
                <a:ea typeface="Cambria Math" panose="02040503050406030204" pitchFamily="18" charset="0"/>
              </a:rPr>
              <a:t>Domas par nākotni!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r>
              <a:rPr lang="lv-LV" dirty="0" smtClean="0">
                <a:latin typeface="Cambria Math" panose="02040503050406030204" pitchFamily="18" charset="0"/>
                <a:ea typeface="Cambria Math" panose="02040503050406030204" pitchFamily="18" charset="0"/>
              </a:rPr>
              <a:t>Tagadne ir daudzdimensionāla. Nākotne – </a:t>
            </a:r>
            <a:r>
              <a:rPr lang="lv-LV" dirty="0" err="1" smtClean="0">
                <a:latin typeface="Cambria Math" panose="02040503050406030204" pitchFamily="18" charset="0"/>
                <a:ea typeface="Cambria Math" panose="02040503050406030204" pitchFamily="18" charset="0"/>
              </a:rPr>
              <a:t>viendimensionāla</a:t>
            </a:r>
            <a:r>
              <a:rPr lang="lv-LV" dirty="0" smtClean="0">
                <a:latin typeface="Cambria Math" panose="02040503050406030204" pitchFamily="18" charset="0"/>
                <a:ea typeface="Cambria Math" panose="02040503050406030204" pitchFamily="18" charset="0"/>
              </a:rPr>
              <a:t>.</a:t>
            </a:r>
          </a:p>
          <a:p>
            <a:r>
              <a:rPr lang="lv-LV" dirty="0" smtClean="0">
                <a:latin typeface="Cambria Math" panose="02040503050406030204" pitchFamily="18" charset="0"/>
                <a:ea typeface="Cambria Math" panose="02040503050406030204" pitchFamily="18" charset="0"/>
              </a:rPr>
              <a:t>Jo tuvāk nākotne, jo aina kļūst kompleksāka, sarežģītāka. Parādās jaunas dimensijas.</a:t>
            </a:r>
          </a:p>
        </p:txBody>
      </p:sp>
      <p:pic>
        <p:nvPicPr>
          <p:cNvPr id="3074" name="Picture 2" descr="Attēlu rezultāti vaicājumam “Fraktāļu ģeometrij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4077072"/>
            <a:ext cx="3669540" cy="237626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Attēlu rezultāti vaicājumam “one dimensional vecto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3798979"/>
            <a:ext cx="3200400" cy="2743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499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lv-LV" b="1" dirty="0" smtClean="0">
                <a:latin typeface="Cambria Math" panose="02040503050406030204" pitchFamily="18" charset="0"/>
                <a:ea typeface="Cambria Math" panose="02040503050406030204" pitchFamily="18" charset="0"/>
              </a:rPr>
              <a:t>Domas par nākotni!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908720"/>
            <a:ext cx="8229600" cy="5217443"/>
          </a:xfrm>
        </p:spPr>
        <p:txBody>
          <a:bodyPr/>
          <a:lstStyle/>
          <a:p>
            <a:r>
              <a:rPr lang="lv-LV" dirty="0" smtClean="0">
                <a:latin typeface="Cambria Math" panose="02040503050406030204" pitchFamily="18" charset="0"/>
                <a:ea typeface="Cambria Math" panose="02040503050406030204" pitchFamily="18" charset="0"/>
              </a:rPr>
              <a:t>N</a:t>
            </a:r>
            <a:r>
              <a:rPr lang="lv-LV" dirty="0" smtClean="0">
                <a:latin typeface="Cambria Math" panose="02040503050406030204" pitchFamily="18" charset="0"/>
                <a:ea typeface="Cambria Math" panose="02040503050406030204" pitchFamily="18" charset="0"/>
              </a:rPr>
              <a:t>epārzinot </a:t>
            </a:r>
            <a:r>
              <a:rPr lang="lv-LV" dirty="0" smtClean="0">
                <a:latin typeface="Cambria Math" panose="02040503050406030204" pitchFamily="18" charset="0"/>
                <a:ea typeface="Cambria Math" panose="02040503050406030204" pitchFamily="18" charset="0"/>
              </a:rPr>
              <a:t>pagātni, mēs nevaram saprast tagadni.</a:t>
            </a:r>
          </a:p>
          <a:p>
            <a:r>
              <a:rPr lang="lv-LV" dirty="0" smtClean="0">
                <a:latin typeface="Cambria Math" panose="02040503050406030204" pitchFamily="18" charset="0"/>
                <a:ea typeface="Cambria Math" panose="02040503050406030204" pitchFamily="18" charset="0"/>
              </a:rPr>
              <a:t>Bet pārzinot pagātni, mēs nevaram paredzēt nākotni.</a:t>
            </a:r>
          </a:p>
          <a:p>
            <a:r>
              <a:rPr lang="lv-LV" dirty="0" smtClean="0">
                <a:latin typeface="Cambria Math" panose="02040503050406030204" pitchFamily="18" charset="0"/>
                <a:ea typeface="Cambria Math" panose="02040503050406030204" pitchFamily="18" charset="0"/>
              </a:rPr>
              <a:t>Paradokss</a:t>
            </a:r>
            <a:r>
              <a:rPr lang="lv-LV" dirty="0" smtClean="0">
                <a:latin typeface="Cambria Math" panose="02040503050406030204" pitchFamily="18" charset="0"/>
                <a:ea typeface="Cambria Math" panose="02040503050406030204" pitchFamily="18" charset="0"/>
              </a:rPr>
              <a:t>!</a:t>
            </a:r>
          </a:p>
          <a:p>
            <a:r>
              <a:rPr lang="lv-LV" dirty="0" smtClean="0">
                <a:latin typeface="Cambria Math" panose="02040503050406030204" pitchFamily="18" charset="0"/>
                <a:ea typeface="Cambria Math" panose="02040503050406030204" pitchFamily="18" charset="0"/>
              </a:rPr>
              <a:t>NAP </a:t>
            </a:r>
          </a:p>
          <a:p>
            <a:pPr>
              <a:buNone/>
            </a:pPr>
            <a:r>
              <a:rPr lang="lv-LV" dirty="0" smtClean="0">
                <a:latin typeface="Cambria Math" panose="02040503050406030204" pitchFamily="18" charset="0"/>
                <a:ea typeface="Cambria Math" panose="02040503050406030204" pitchFamily="18" charset="0"/>
              </a:rPr>
              <a:t>2014-2020!</a:t>
            </a:r>
            <a:endParaRPr lang="lv-LV" dirty="0" smtClean="0">
              <a:latin typeface="Cambria Math" panose="02040503050406030204" pitchFamily="18" charset="0"/>
              <a:ea typeface="Cambria Math" panose="02040503050406030204" pitchFamily="18" charset="0"/>
            </a:endParaRPr>
          </a:p>
          <a:p>
            <a:endParaRPr lang="lv-LV" dirty="0"/>
          </a:p>
        </p:txBody>
      </p:sp>
      <p:pic>
        <p:nvPicPr>
          <p:cNvPr id="4098" name="Picture 2" descr="Attēlu rezultāti vaicājumam “paradox example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2924944"/>
            <a:ext cx="5571236" cy="33497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675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rmAutofit/>
          </a:bodyPr>
          <a:lstStyle/>
          <a:p>
            <a:r>
              <a:rPr lang="lv-LV" sz="2800" b="1" dirty="0" smtClean="0">
                <a:latin typeface="Cambria Math" panose="02040503050406030204" pitchFamily="18" charset="0"/>
                <a:ea typeface="Cambria Math" panose="02040503050406030204" pitchFamily="18" charset="0"/>
              </a:rPr>
              <a:t>MULTISEKTORIĀLS UN </a:t>
            </a:r>
            <a:r>
              <a:rPr lang="lv-LV" b="1" dirty="0" smtClean="0">
                <a:latin typeface="Cambria Math" panose="02040503050406030204" pitchFamily="18" charset="0"/>
                <a:ea typeface="Cambria Math" panose="02040503050406030204" pitchFamily="18" charset="0"/>
              </a:rPr>
              <a:t>STARPDISCIPLINĀRS</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r>
              <a:rPr lang="lv-LV" b="1" dirty="0" smtClean="0">
                <a:latin typeface="Cambria Math" panose="02040503050406030204" pitchFamily="18" charset="0"/>
                <a:ea typeface="Cambria Math" panose="02040503050406030204" pitchFamily="18" charset="0"/>
              </a:rPr>
              <a:t>Disciplīna – zinātnes nozare, apakšnozare.</a:t>
            </a:r>
          </a:p>
          <a:p>
            <a:r>
              <a:rPr lang="lv-LV" b="1" dirty="0" err="1" smtClean="0">
                <a:latin typeface="Cambria Math" panose="02040503050406030204" pitchFamily="18" charset="0"/>
                <a:ea typeface="Cambria Math" panose="02040503050406030204" pitchFamily="18" charset="0"/>
              </a:rPr>
              <a:t>Sparpdisciplinārs</a:t>
            </a:r>
            <a:r>
              <a:rPr lang="lv-LV" b="1" dirty="0" smtClean="0">
                <a:latin typeface="Cambria Math" panose="02040503050406030204" pitchFamily="18" charset="0"/>
                <a:ea typeface="Cambria Math" panose="02040503050406030204" pitchFamily="18" charset="0"/>
              </a:rPr>
              <a:t> – </a:t>
            </a:r>
            <a:r>
              <a:rPr lang="lv-LV" dirty="0" smtClean="0">
                <a:latin typeface="Cambria Math" panose="02040503050406030204" pitchFamily="18" charset="0"/>
                <a:ea typeface="Cambria Math" panose="02040503050406030204" pitchFamily="18" charset="0"/>
              </a:rPr>
              <a:t>tāds, kas atrodas starp nozarēm, kuram piemīt gan daļa no blakus nozaru iezīmēm, gan pilnīgi oriģināli elementi.</a:t>
            </a:r>
          </a:p>
          <a:p>
            <a:r>
              <a:rPr lang="lv-LV" dirty="0" smtClean="0">
                <a:latin typeface="Cambria Math" panose="02040503050406030204" pitchFamily="18" charset="0"/>
                <a:ea typeface="Cambria Math" panose="02040503050406030204" pitchFamily="18" charset="0"/>
              </a:rPr>
              <a:t>Starpdisciplinārs kā </a:t>
            </a:r>
            <a:r>
              <a:rPr lang="lv-LV" b="1" dirty="0" err="1" smtClean="0">
                <a:latin typeface="Cambria Math" panose="02040503050406030204" pitchFamily="18" charset="0"/>
                <a:ea typeface="Cambria Math" panose="02040503050406030204" pitchFamily="18" charset="0"/>
              </a:rPr>
              <a:t>robežzinātne</a:t>
            </a:r>
            <a:r>
              <a:rPr lang="lv-LV" dirty="0" smtClean="0">
                <a:latin typeface="Cambria Math" panose="02040503050406030204" pitchFamily="18" charset="0"/>
                <a:ea typeface="Cambria Math" panose="02040503050406030204" pitchFamily="18" charset="0"/>
              </a:rPr>
              <a:t>. </a:t>
            </a:r>
            <a:endParaRPr lang="lv-LV" b="1" dirty="0">
              <a:latin typeface="Cambria Math" panose="02040503050406030204" pitchFamily="18" charset="0"/>
              <a:ea typeface="Cambria Math" panose="02040503050406030204" pitchFamily="18" charset="0"/>
            </a:endParaRPr>
          </a:p>
        </p:txBody>
      </p:sp>
    </p:spTree>
    <p:extLst>
      <p:ext uri="{BB962C8B-B14F-4D97-AF65-F5344CB8AC3E}">
        <p14:creationId xmlns="" xmlns:p14="http://schemas.microsoft.com/office/powerpoint/2010/main" val="179400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Cambria Math" panose="02040503050406030204" pitchFamily="18" charset="0"/>
                <a:ea typeface="Cambria Math" panose="02040503050406030204" pitchFamily="18" charset="0"/>
              </a:rPr>
              <a:t>Domas par nākotni!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lv-LV" dirty="0" smtClean="0">
                <a:latin typeface="Cambria Math" panose="02040503050406030204" pitchFamily="18" charset="0"/>
                <a:ea typeface="Cambria Math" panose="02040503050406030204" pitchFamily="18" charset="0"/>
              </a:rPr>
              <a:t>Tagadne veidojas darbībā.</a:t>
            </a:r>
          </a:p>
          <a:p>
            <a:r>
              <a:rPr lang="lv-LV" dirty="0" smtClean="0">
                <a:latin typeface="Cambria Math" panose="02040503050406030204" pitchFamily="18" charset="0"/>
                <a:ea typeface="Cambria Math" panose="02040503050406030204" pitchFamily="18" charset="0"/>
              </a:rPr>
              <a:t>Tas, ko mēs saucam par nākotni, nākamajām paaudzēm būs tagadne.</a:t>
            </a:r>
          </a:p>
          <a:p>
            <a:r>
              <a:rPr lang="lv-LV" dirty="0" smtClean="0">
                <a:latin typeface="Cambria Math" panose="02040503050406030204" pitchFamily="18" charset="0"/>
                <a:ea typeface="Cambria Math" panose="02040503050406030204" pitchFamily="18" charset="0"/>
              </a:rPr>
              <a:t>Mēs ar savu ilgtspējas stratēģijas plānošanu un īstenošanu </a:t>
            </a:r>
            <a:r>
              <a:rPr lang="lv-LV" b="1" dirty="0" smtClean="0">
                <a:latin typeface="Cambria Math" panose="02040503050406030204" pitchFamily="18" charset="0"/>
                <a:ea typeface="Cambria Math" panose="02040503050406030204" pitchFamily="18" charset="0"/>
              </a:rPr>
              <a:t>determinējam tagadni nākamajām paaudzēm. Ilgtspēja nozīmē atbildību</a:t>
            </a:r>
            <a:r>
              <a:rPr lang="lv-LV" dirty="0" smtClean="0">
                <a:latin typeface="Cambria Math" panose="02040503050406030204" pitchFamily="18" charset="0"/>
                <a:ea typeface="Cambria Math" panose="02040503050406030204" pitchFamily="18" charset="0"/>
              </a:rPr>
              <a:t>, lai arī nākamajām paaudzēm būtu ko darīt.</a:t>
            </a:r>
          </a:p>
          <a:p>
            <a:r>
              <a:rPr lang="lv-LV" dirty="0" smtClean="0">
                <a:latin typeface="Cambria Math" panose="02040503050406030204" pitchFamily="18" charset="0"/>
                <a:ea typeface="Cambria Math" panose="02040503050406030204" pitchFamily="18" charset="0"/>
              </a:rPr>
              <a:t>Izglītības uzdevums – izaudzināt tādus cilvēkus, kas arī nākotnes tagadnē būs atbildīgi par nākotni.</a:t>
            </a:r>
          </a:p>
          <a:p>
            <a:endParaRPr lang="lv-LV" dirty="0" smtClean="0"/>
          </a:p>
          <a:p>
            <a:endParaRPr lang="lv-LV" dirty="0" smtClean="0"/>
          </a:p>
        </p:txBody>
      </p:sp>
    </p:spTree>
    <p:extLst>
      <p:ext uri="{BB962C8B-B14F-4D97-AF65-F5344CB8AC3E}">
        <p14:creationId xmlns="" xmlns:p14="http://schemas.microsoft.com/office/powerpoint/2010/main" val="3807328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latin typeface="Cambria Math" panose="02040503050406030204" pitchFamily="18" charset="0"/>
                <a:ea typeface="Cambria Math" panose="02040503050406030204" pitchFamily="18" charset="0"/>
              </a:rPr>
              <a:t>Trīs pirmie soļi Latvijas nākotnes virzienā!</a:t>
            </a:r>
            <a:r>
              <a:rPr lang="lv-LV" dirty="0" smtClean="0"/>
              <a:t/>
            </a:r>
            <a:br>
              <a:rPr lang="lv-LV" dirty="0" smtClean="0"/>
            </a:br>
            <a:endParaRPr lang="lv-LV" dirty="0"/>
          </a:p>
        </p:txBody>
      </p:sp>
      <p:sp>
        <p:nvSpPr>
          <p:cNvPr id="3" name="Content Placeholder 2"/>
          <p:cNvSpPr>
            <a:spLocks noGrp="1"/>
          </p:cNvSpPr>
          <p:nvPr>
            <p:ph idx="1"/>
          </p:nvPr>
        </p:nvSpPr>
        <p:spPr>
          <a:xfrm>
            <a:off x="457200" y="1196752"/>
            <a:ext cx="8229600" cy="5544616"/>
          </a:xfrm>
        </p:spPr>
        <p:txBody>
          <a:bodyPr>
            <a:normAutofit/>
          </a:bodyPr>
          <a:lstStyle/>
          <a:p>
            <a:pPr marL="0" indent="0" algn="ctr">
              <a:buNone/>
            </a:pPr>
            <a:r>
              <a:rPr lang="lv-LV" dirty="0" smtClean="0">
                <a:latin typeface="Cambria Math" panose="02040503050406030204" pitchFamily="18" charset="0"/>
                <a:ea typeface="Cambria Math" panose="02040503050406030204" pitchFamily="18" charset="0"/>
              </a:rPr>
              <a:t>Konfūcijs – arī vistālākais ceļš sākas ar pirmo soli. </a:t>
            </a:r>
          </a:p>
          <a:p>
            <a:endParaRPr lang="lv-LV" dirty="0" smtClean="0">
              <a:latin typeface="Cambria Math" panose="02040503050406030204" pitchFamily="18" charset="0"/>
              <a:ea typeface="Cambria Math" panose="02040503050406030204" pitchFamily="18" charset="0"/>
            </a:endParaRPr>
          </a:p>
          <a:p>
            <a:endParaRPr lang="lv-LV" dirty="0">
              <a:latin typeface="Cambria Math" panose="02040503050406030204" pitchFamily="18" charset="0"/>
              <a:ea typeface="Cambria Math" panose="02040503050406030204" pitchFamily="18" charset="0"/>
            </a:endParaRPr>
          </a:p>
          <a:p>
            <a:endParaRPr lang="lv-LV" dirty="0" smtClean="0">
              <a:latin typeface="Cambria Math" panose="02040503050406030204" pitchFamily="18" charset="0"/>
              <a:ea typeface="Cambria Math" panose="02040503050406030204" pitchFamily="18" charset="0"/>
            </a:endParaRPr>
          </a:p>
          <a:p>
            <a:endParaRPr lang="lv-LV" dirty="0">
              <a:latin typeface="Cambria Math" panose="02040503050406030204" pitchFamily="18" charset="0"/>
              <a:ea typeface="Cambria Math" panose="02040503050406030204" pitchFamily="18" charset="0"/>
            </a:endParaRPr>
          </a:p>
          <a:p>
            <a:endParaRPr lang="lv-LV" dirty="0" smtClean="0">
              <a:latin typeface="Cambria Math" panose="02040503050406030204" pitchFamily="18" charset="0"/>
              <a:ea typeface="Cambria Math" panose="02040503050406030204" pitchFamily="18" charset="0"/>
            </a:endParaRPr>
          </a:p>
          <a:p>
            <a:pPr marL="0" indent="0">
              <a:buNone/>
            </a:pPr>
            <a:endParaRPr lang="lv-LV" dirty="0"/>
          </a:p>
        </p:txBody>
      </p:sp>
      <p:pic>
        <p:nvPicPr>
          <p:cNvPr id="5122" name="Picture 2" descr="Attēlu rezultāti vaicājumam “dejas pastala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060848"/>
            <a:ext cx="3605702" cy="2448272"/>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Attēlu rezultāti vaicājumam “airu laiv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2060848"/>
            <a:ext cx="3791744" cy="2434648"/>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Attēlu rezultāti vaicājumam “Latvijas lidmašīna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67017" y="4591049"/>
            <a:ext cx="4286250" cy="22669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555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lv-LV" b="1" dirty="0" smtClean="0">
                <a:latin typeface="Cambria Math" panose="02040503050406030204" pitchFamily="18" charset="0"/>
                <a:ea typeface="Cambria Math" panose="02040503050406030204" pitchFamily="18" charset="0"/>
              </a:rPr>
              <a:t>MULTISEKTORIĀLS UN STARPDISCIPLINĀRS</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r>
              <a:rPr lang="lv-LV" b="1" dirty="0" err="1" smtClean="0">
                <a:latin typeface="Cambria Math" panose="02040503050406030204" pitchFamily="18" charset="0"/>
                <a:ea typeface="Cambria Math" panose="02040503050406030204" pitchFamily="18" charset="0"/>
              </a:rPr>
              <a:t>Multisektoriāls</a:t>
            </a:r>
            <a:r>
              <a:rPr lang="lv-LV" b="1" dirty="0" smtClean="0">
                <a:latin typeface="Cambria Math" panose="02040503050406030204" pitchFamily="18" charset="0"/>
                <a:ea typeface="Cambria Math" panose="02040503050406030204" pitchFamily="18" charset="0"/>
              </a:rPr>
              <a:t> – </a:t>
            </a:r>
            <a:r>
              <a:rPr lang="lv-LV" dirty="0" smtClean="0">
                <a:latin typeface="Cambria Math" panose="02040503050406030204" pitchFamily="18" charset="0"/>
                <a:ea typeface="Cambria Math" panose="02040503050406030204" pitchFamily="18" charset="0"/>
              </a:rPr>
              <a:t>pievienotās, jaunās vērtības radīšana, darbojoties ar gatavām, skaidri definētām sastāvdaļām, proti, sektoriem.</a:t>
            </a:r>
          </a:p>
          <a:p>
            <a:r>
              <a:rPr lang="lv-LV" b="1" dirty="0" err="1" smtClean="0">
                <a:latin typeface="Cambria Math" panose="02040503050406030204" pitchFamily="18" charset="0"/>
                <a:ea typeface="Cambria Math" panose="02040503050406030204" pitchFamily="18" charset="0"/>
              </a:rPr>
              <a:t>Sparpdisciplinārs</a:t>
            </a:r>
            <a:r>
              <a:rPr lang="lv-LV" b="1" dirty="0" smtClean="0">
                <a:latin typeface="Cambria Math" panose="02040503050406030204" pitchFamily="18" charset="0"/>
                <a:ea typeface="Cambria Math" panose="02040503050406030204" pitchFamily="18" charset="0"/>
              </a:rPr>
              <a:t> -</a:t>
            </a:r>
            <a:r>
              <a:rPr lang="lv-LV" dirty="0" smtClean="0">
                <a:latin typeface="Cambria Math" panose="02040503050406030204" pitchFamily="18" charset="0"/>
                <a:ea typeface="Cambria Math" panose="02040503050406030204" pitchFamily="18" charset="0"/>
              </a:rPr>
              <a:t> pievienotās, jaunās vērtības radīšana, radot jaunas nozares, kā arī jaunus “spēles” noteikumus.</a:t>
            </a:r>
          </a:p>
          <a:p>
            <a:endParaRPr lang="lv-LV" dirty="0"/>
          </a:p>
        </p:txBody>
      </p:sp>
    </p:spTree>
    <p:extLst>
      <p:ext uri="{BB962C8B-B14F-4D97-AF65-F5344CB8AC3E}">
        <p14:creationId xmlns="" xmlns:p14="http://schemas.microsoft.com/office/powerpoint/2010/main" val="34232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latin typeface="Cambria Math" panose="02040503050406030204" pitchFamily="18" charset="0"/>
                <a:ea typeface="Cambria Math" panose="02040503050406030204" pitchFamily="18" charset="0"/>
              </a:rPr>
              <a:t>Ekspertu galvenie ieteikumi ilgtermiņa stratēģiskajai plānošanai</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lvl="0" indent="0" algn="ctr">
              <a:buNone/>
            </a:pPr>
            <a:r>
              <a:rPr lang="lv-LV" sz="4000" b="1" dirty="0" smtClean="0">
                <a:latin typeface="Cambria Math" panose="02040503050406030204" pitchFamily="18" charset="0"/>
                <a:ea typeface="Cambria Math" panose="02040503050406030204" pitchFamily="18" charset="0"/>
              </a:rPr>
              <a:t>Ieteikums Nr.1 !</a:t>
            </a:r>
          </a:p>
          <a:p>
            <a:pPr marL="0" lvl="0" indent="0" algn="ctr">
              <a:buNone/>
            </a:pPr>
            <a:r>
              <a:rPr lang="lv-LV" dirty="0" smtClean="0">
                <a:latin typeface="Cambria Math" panose="02040503050406030204" pitchFamily="18" charset="0"/>
                <a:ea typeface="Cambria Math" panose="02040503050406030204" pitchFamily="18" charset="0"/>
              </a:rPr>
              <a:t>Cilvēku </a:t>
            </a:r>
            <a:r>
              <a:rPr lang="lv-LV" dirty="0">
                <a:latin typeface="Cambria Math" panose="02040503050406030204" pitchFamily="18" charset="0"/>
                <a:ea typeface="Cambria Math" panose="02040503050406030204" pitchFamily="18" charset="0"/>
              </a:rPr>
              <a:t>piesaistei reģionam ir gan </a:t>
            </a:r>
            <a:r>
              <a:rPr lang="lv-LV" b="1" dirty="0" err="1">
                <a:latin typeface="Cambria Math" panose="02040503050406030204" pitchFamily="18" charset="0"/>
                <a:ea typeface="Cambria Math" panose="02040503050406030204" pitchFamily="18" charset="0"/>
              </a:rPr>
              <a:t>multisektoriāls</a:t>
            </a:r>
            <a:r>
              <a:rPr lang="lv-LV" dirty="0">
                <a:latin typeface="Cambria Math" panose="02040503050406030204" pitchFamily="18" charset="0"/>
                <a:ea typeface="Cambria Math" panose="02040503050406030204" pitchFamily="18" charset="0"/>
              </a:rPr>
              <a:t>, gan </a:t>
            </a:r>
            <a:r>
              <a:rPr lang="lv-LV" b="1" dirty="0">
                <a:latin typeface="Cambria Math" panose="02040503050406030204" pitchFamily="18" charset="0"/>
                <a:ea typeface="Cambria Math" panose="02040503050406030204" pitchFamily="18" charset="0"/>
              </a:rPr>
              <a:t>starpdisciplinārs </a:t>
            </a:r>
            <a:r>
              <a:rPr lang="lv-LV" dirty="0">
                <a:latin typeface="Cambria Math" panose="02040503050406030204" pitchFamily="18" charset="0"/>
                <a:ea typeface="Cambria Math" panose="02040503050406030204" pitchFamily="18" charset="0"/>
              </a:rPr>
              <a:t>tvērums. </a:t>
            </a:r>
            <a:r>
              <a:rPr lang="lv-LV" b="1" dirty="0">
                <a:latin typeface="Cambria Math" panose="02040503050406030204" pitchFamily="18" charset="0"/>
                <a:ea typeface="Cambria Math" panose="02040503050406030204" pitchFamily="18" charset="0"/>
              </a:rPr>
              <a:t>Ilgtspējīgas attīstības jautājumu risināšanā</a:t>
            </a:r>
            <a:r>
              <a:rPr lang="lv-LV" dirty="0">
                <a:latin typeface="Cambria Math" panose="02040503050406030204" pitchFamily="18" charset="0"/>
                <a:ea typeface="Cambria Math" panose="02040503050406030204" pitchFamily="18" charset="0"/>
              </a:rPr>
              <a:t> ir nepieciešams mobilizēt plašu iesaistīto pušu sadarbību (</a:t>
            </a:r>
            <a:r>
              <a:rPr lang="lv-LV" dirty="0" err="1">
                <a:latin typeface="Cambria Math" panose="02040503050406030204" pitchFamily="18" charset="0"/>
                <a:ea typeface="Cambria Math" panose="02040503050406030204" pitchFamily="18" charset="0"/>
              </a:rPr>
              <a:t>multisektoriāla</a:t>
            </a:r>
            <a:r>
              <a:rPr lang="lv-LV" dirty="0">
                <a:latin typeface="Cambria Math" panose="02040503050406030204" pitchFamily="18" charset="0"/>
                <a:ea typeface="Cambria Math" panose="02040503050406030204" pitchFamily="18" charset="0"/>
              </a:rPr>
              <a:t> pieeja),</a:t>
            </a:r>
            <a:r>
              <a:rPr lang="lv-LV" b="1" dirty="0">
                <a:latin typeface="Cambria Math" panose="02040503050406030204" pitchFamily="18" charset="0"/>
                <a:ea typeface="Cambria Math" panose="02040503050406030204" pitchFamily="18" charset="0"/>
              </a:rPr>
              <a:t> izmantojot pētniecības </a:t>
            </a:r>
            <a:r>
              <a:rPr lang="lv-LV" b="1" dirty="0" smtClean="0">
                <a:latin typeface="Cambria Math" panose="02040503050406030204" pitchFamily="18" charset="0"/>
                <a:ea typeface="Cambria Math" panose="02040503050406030204" pitchFamily="18" charset="0"/>
              </a:rPr>
              <a:t>potenciālu </a:t>
            </a:r>
            <a:r>
              <a:rPr lang="lv-LV" dirty="0" smtClean="0">
                <a:latin typeface="Cambria Math" panose="02040503050406030204" pitchFamily="18" charset="0"/>
                <a:ea typeface="Cambria Math" panose="02040503050406030204" pitchFamily="18" charset="0"/>
              </a:rPr>
              <a:t>(</a:t>
            </a:r>
            <a:r>
              <a:rPr lang="lv-LV" dirty="0" err="1" smtClean="0">
                <a:latin typeface="Cambria Math" panose="02040503050406030204" pitchFamily="18" charset="0"/>
                <a:ea typeface="Cambria Math" panose="02040503050406030204" pitchFamily="18" charset="0"/>
              </a:rPr>
              <a:t>starpdiscipināra</a:t>
            </a:r>
            <a:r>
              <a:rPr lang="lv-LV" dirty="0" smtClean="0">
                <a:latin typeface="Cambria Math" panose="02040503050406030204" pitchFamily="18" charset="0"/>
                <a:ea typeface="Cambria Math" panose="02040503050406030204" pitchFamily="18" charset="0"/>
              </a:rPr>
              <a:t> pieeja).</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325033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lv-LV" b="1" dirty="0">
                <a:latin typeface="Cambria Math" panose="02040503050406030204" pitchFamily="18" charset="0"/>
                <a:ea typeface="Cambria Math" panose="02040503050406030204" pitchFamily="18" charset="0"/>
              </a:rPr>
              <a:t>Ekspertu galvenie ieteikumi ilgtermiņa stratēģiskajai plānošanai</a:t>
            </a:r>
            <a:r>
              <a:rPr lang="lv-LV" dirty="0"/>
              <a:t/>
            </a:r>
            <a:br>
              <a:rPr lang="lv-LV" dirty="0"/>
            </a:br>
            <a:endParaRPr lang="lv-LV" dirty="0"/>
          </a:p>
        </p:txBody>
      </p:sp>
      <p:sp>
        <p:nvSpPr>
          <p:cNvPr id="3" name="Content Placeholder 2"/>
          <p:cNvSpPr>
            <a:spLocks noGrp="1"/>
          </p:cNvSpPr>
          <p:nvPr>
            <p:ph idx="1"/>
          </p:nvPr>
        </p:nvSpPr>
        <p:spPr>
          <a:xfrm>
            <a:off x="457200" y="2276872"/>
            <a:ext cx="8229600" cy="4320480"/>
          </a:xfrm>
        </p:spPr>
        <p:txBody>
          <a:bodyPr/>
          <a:lstStyle/>
          <a:p>
            <a:pPr marL="0" indent="0">
              <a:buNone/>
            </a:pPr>
            <a:r>
              <a:rPr lang="lv-LV" sz="3600" b="1" dirty="0" smtClean="0">
                <a:latin typeface="Cambria Math" panose="02040503050406030204" pitchFamily="18" charset="0"/>
                <a:ea typeface="Cambria Math" panose="02040503050406030204" pitchFamily="18" charset="0"/>
              </a:rPr>
              <a:t>    4 tematiskās grupas:</a:t>
            </a:r>
          </a:p>
          <a:p>
            <a:r>
              <a:rPr lang="en-US" b="1" dirty="0" err="1" smtClean="0">
                <a:latin typeface="Cambria Math" panose="02040503050406030204" pitchFamily="18" charset="0"/>
                <a:ea typeface="Cambria Math" panose="02040503050406030204" pitchFamily="18" charset="0"/>
              </a:rPr>
              <a:t>Ilgtspējīga</a:t>
            </a:r>
            <a:r>
              <a:rPr lang="en-US" b="1" dirty="0" smtClean="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dzīves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telpa</a:t>
            </a:r>
            <a:endParaRPr lang="lv-LV" dirty="0">
              <a:latin typeface="Cambria Math" panose="02040503050406030204" pitchFamily="18" charset="0"/>
              <a:ea typeface="Cambria Math" panose="02040503050406030204" pitchFamily="18" charset="0"/>
            </a:endParaRPr>
          </a:p>
          <a:p>
            <a:r>
              <a:rPr lang="lv-LV" b="1" dirty="0">
                <a:latin typeface="Cambria Math" panose="02040503050406030204" pitchFamily="18" charset="0"/>
                <a:ea typeface="Cambria Math" panose="02040503050406030204" pitchFamily="18" charset="0"/>
              </a:rPr>
              <a:t>Dabas vērtības un sociālie aspekti</a:t>
            </a:r>
            <a:endParaRPr lang="lv-LV" dirty="0">
              <a:latin typeface="Cambria Math" panose="02040503050406030204" pitchFamily="18" charset="0"/>
              <a:ea typeface="Cambria Math" panose="02040503050406030204" pitchFamily="18" charset="0"/>
            </a:endParaRPr>
          </a:p>
          <a:p>
            <a:r>
              <a:rPr lang="en-US" b="1" dirty="0" err="1">
                <a:latin typeface="Cambria Math" panose="02040503050406030204" pitchFamily="18" charset="0"/>
                <a:ea typeface="Cambria Math" panose="02040503050406030204" pitchFamily="18" charset="0"/>
              </a:rPr>
              <a:t>Dabas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vērtības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ekonomiskā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aktivitāte</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pētniecība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kā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vērtību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pievienojošs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faktors</a:t>
            </a:r>
            <a:endParaRPr lang="lv-LV" dirty="0">
              <a:latin typeface="Cambria Math" panose="02040503050406030204" pitchFamily="18" charset="0"/>
              <a:ea typeface="Cambria Math" panose="02040503050406030204" pitchFamily="18" charset="0"/>
            </a:endParaRPr>
          </a:p>
          <a:p>
            <a:r>
              <a:rPr lang="en-US" b="1" dirty="0" err="1">
                <a:latin typeface="Cambria Math" panose="02040503050406030204" pitchFamily="18" charset="0"/>
                <a:ea typeface="Cambria Math" panose="02040503050406030204" pitchFamily="18" charset="0"/>
              </a:rPr>
              <a:t>Izglītība</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ilgtspēja</a:t>
            </a:r>
            <a:endParaRPr lang="lv-LV" dirty="0">
              <a:latin typeface="Cambria Math" panose="02040503050406030204" pitchFamily="18" charset="0"/>
              <a:ea typeface="Cambria Math" panose="02040503050406030204" pitchFamily="18" charset="0"/>
            </a:endParaRPr>
          </a:p>
          <a:p>
            <a:endParaRPr lang="lv-LV" dirty="0"/>
          </a:p>
        </p:txBody>
      </p:sp>
    </p:spTree>
    <p:extLst>
      <p:ext uri="{BB962C8B-B14F-4D97-AF65-F5344CB8AC3E}">
        <p14:creationId xmlns="" xmlns:p14="http://schemas.microsoft.com/office/powerpoint/2010/main" val="349109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NACIONĀLAIS ATTĪSTĪBAS PLĀNS 2014-2020</a:t>
            </a:r>
            <a:endParaRPr lang="lv-LV" dirty="0"/>
          </a:p>
        </p:txBody>
      </p:sp>
      <p:sp>
        <p:nvSpPr>
          <p:cNvPr id="3" name="Content Placeholder 2"/>
          <p:cNvSpPr>
            <a:spLocks noGrp="1"/>
          </p:cNvSpPr>
          <p:nvPr>
            <p:ph idx="1"/>
          </p:nvPr>
        </p:nvSpPr>
        <p:spPr/>
        <p:txBody>
          <a:bodyPr/>
          <a:lstStyle/>
          <a:p>
            <a:r>
              <a:rPr lang="lv-LV" dirty="0"/>
              <a:t>[418] Publisko pakalpojumu optimizēšanas un pieejamības nodrošināšana (elektronizācijas iespējas, klientu apkalpošanas nodošana klientu apkalpošanas centriem ("attīstības aģentūrām"))</a:t>
            </a:r>
            <a:r>
              <a:rPr lang="lv-LV" b="1" dirty="0"/>
              <a:t> atbilstoši "vienas pieturas" aģentūras principam</a:t>
            </a:r>
            <a:r>
              <a:rPr lang="lv-LV" dirty="0"/>
              <a:t>, balstoties uz valsts pārvaldes publisko pakalpojumu izvērtēšanas rezultātiem 	</a:t>
            </a:r>
          </a:p>
          <a:p>
            <a:endParaRPr lang="lv-L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atin typeface="Cambria Math" panose="02040503050406030204" pitchFamily="18" charset="0"/>
                <a:ea typeface="Cambria Math" panose="02040503050406030204" pitchFamily="18" charset="0"/>
              </a:rPr>
              <a:t>Ilgtspējīga</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dzīves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telpa</a:t>
            </a:r>
            <a:r>
              <a:rPr lang="lv-LV" dirty="0" smtClean="0"/>
              <a:t/>
            </a:r>
            <a:br>
              <a:rPr lang="lv-LV" dirty="0" smtClean="0"/>
            </a:br>
            <a:endParaRPr lang="lv-LV" dirty="0"/>
          </a:p>
        </p:txBody>
      </p:sp>
      <p:sp>
        <p:nvSpPr>
          <p:cNvPr id="3" name="Content Placeholder 2"/>
          <p:cNvSpPr>
            <a:spLocks noGrp="1"/>
          </p:cNvSpPr>
          <p:nvPr>
            <p:ph idx="1"/>
          </p:nvPr>
        </p:nvSpPr>
        <p:spPr>
          <a:xfrm>
            <a:off x="457200" y="1600200"/>
            <a:ext cx="8229600" cy="4781128"/>
          </a:xfrm>
        </p:spPr>
        <p:txBody>
          <a:bodyPr>
            <a:normAutofit fontScale="92500" lnSpcReduction="20000"/>
          </a:bodyPr>
          <a:lstStyle/>
          <a:p>
            <a:pPr marL="0" indent="0">
              <a:buNone/>
            </a:pPr>
            <a:r>
              <a:rPr lang="lv-LV" b="1" dirty="0" smtClean="0">
                <a:latin typeface="Cambria Math" panose="02040503050406030204" pitchFamily="18" charset="0"/>
                <a:ea typeface="Cambria Math" panose="02040503050406030204" pitchFamily="18" charset="0"/>
              </a:rPr>
              <a:t>Eksperti:</a:t>
            </a:r>
          </a:p>
          <a:p>
            <a:pPr marL="0" indent="0">
              <a:buNone/>
            </a:pPr>
            <a:r>
              <a:rPr lang="lv-LV" b="1" dirty="0" smtClean="0">
                <a:latin typeface="Cambria Math" panose="02040503050406030204" pitchFamily="18" charset="0"/>
                <a:ea typeface="Cambria Math" panose="02040503050406030204" pitchFamily="18" charset="0"/>
              </a:rPr>
              <a:t>2</a:t>
            </a:r>
            <a:r>
              <a:rPr lang="lv-LV" b="1"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Valsts</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pārvaldes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efektivitātes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risinājumi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meklējami</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līdzsvarā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starp</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centralizāciju</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decentralizāciju</a:t>
            </a:r>
            <a:r>
              <a:rPr lang="en-US" b="1"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svarīgi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lai</a:t>
            </a:r>
            <a:r>
              <a:rPr lang="en-US"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valsts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līmeņa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plānošana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būtu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savstarpēji</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saistīta</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ar</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reģionu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novadu</a:t>
            </a:r>
            <a:r>
              <a:rPr lang="en-US" b="1" dirty="0">
                <a:latin typeface="Cambria Math" panose="02040503050406030204" pitchFamily="18" charset="0"/>
                <a:ea typeface="Cambria Math" panose="02040503050406030204" pitchFamily="18" charset="0"/>
              </a:rPr>
              <a:t> un </a:t>
            </a:r>
            <a:r>
              <a:rPr lang="en-US" b="1" dirty="0" err="1">
                <a:latin typeface="Cambria Math" panose="02040503050406030204" pitchFamily="18" charset="0"/>
                <a:ea typeface="Cambria Math" panose="02040503050406030204" pitchFamily="18" charset="0"/>
              </a:rPr>
              <a:t>pilsētu</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plāniem</a:t>
            </a:r>
            <a:r>
              <a:rPr lang="en-US" dirty="0">
                <a:latin typeface="Cambria Math" panose="02040503050406030204" pitchFamily="18" charset="0"/>
                <a:ea typeface="Cambria Math" panose="02040503050406030204" pitchFamily="18" charset="0"/>
              </a:rPr>
              <a:t>. </a:t>
            </a:r>
            <a:endParaRPr lang="lv-LV" dirty="0" smtClean="0">
              <a:latin typeface="Cambria Math" panose="02040503050406030204" pitchFamily="18" charset="0"/>
              <a:ea typeface="Cambria Math" panose="02040503050406030204" pitchFamily="18" charset="0"/>
            </a:endParaRPr>
          </a:p>
          <a:p>
            <a:pPr marL="0" indent="0">
              <a:buNone/>
            </a:pPr>
            <a:r>
              <a:rPr lang="lv-LV" dirty="0" smtClean="0">
                <a:latin typeface="Cambria Math" panose="02040503050406030204" pitchFamily="18" charset="0"/>
                <a:ea typeface="Cambria Math" panose="02040503050406030204" pitchFamily="18" charset="0"/>
              </a:rPr>
              <a:t>3. </a:t>
            </a:r>
            <a:r>
              <a:rPr lang="en-US" b="1" dirty="0" err="1">
                <a:latin typeface="Cambria Math" panose="02040503050406030204" pitchFamily="18" charset="0"/>
                <a:ea typeface="Cambria Math" panose="02040503050406030204" pitchFamily="18" charset="0"/>
              </a:rPr>
              <a:t>Latvijā</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ir</a:t>
            </a:r>
            <a:r>
              <a:rPr lang="en-US" b="1" dirty="0">
                <a:latin typeface="Cambria Math" panose="02040503050406030204" pitchFamily="18" charset="0"/>
                <a:ea typeface="Cambria Math" panose="02040503050406030204" pitchFamily="18" charset="0"/>
              </a:rPr>
              <a:t> 32 </a:t>
            </a:r>
            <a:r>
              <a:rPr lang="en-US" b="1" dirty="0" err="1">
                <a:latin typeface="Cambria Math" panose="02040503050406030204" pitchFamily="18" charset="0"/>
                <a:ea typeface="Cambria Math" panose="02040503050406030204" pitchFamily="18" charset="0"/>
              </a:rPr>
              <a:t>zonējumi</a:t>
            </a:r>
            <a:r>
              <a:rPr lang="en-US" b="1"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dažādiem</a:t>
            </a:r>
            <a:r>
              <a:rPr lang="en-US" dirty="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dienestiem</a:t>
            </a:r>
            <a:r>
              <a:rPr lang="lv-LV" dirty="0" smtClean="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Katrs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zonējums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atšķirīgs</a:t>
            </a:r>
            <a:r>
              <a:rPr lang="en-US" dirty="0">
                <a:latin typeface="Cambria Math" panose="02040503050406030204" pitchFamily="18" charset="0"/>
                <a:ea typeface="Cambria Math" panose="02040503050406030204" pitchFamily="18" charset="0"/>
              </a:rPr>
              <a:t> un </a:t>
            </a:r>
            <a:r>
              <a:rPr lang="en-US" dirty="0" err="1">
                <a:latin typeface="Cambria Math" panose="02040503050406030204" pitchFamily="18" charset="0"/>
                <a:ea typeface="Cambria Math" panose="02040503050406030204" pitchFamily="18" charset="0"/>
              </a:rPr>
              <a:t>tas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izriet</a:t>
            </a:r>
            <a:r>
              <a:rPr lang="en-US" dirty="0">
                <a:latin typeface="Cambria Math" panose="02040503050406030204" pitchFamily="18" charset="0"/>
                <a:ea typeface="Cambria Math" panose="02040503050406030204" pitchFamily="18" charset="0"/>
              </a:rPr>
              <a:t> no </a:t>
            </a:r>
            <a:r>
              <a:rPr lang="en-US" dirty="0" err="1">
                <a:latin typeface="Cambria Math" panose="02040503050406030204" pitchFamily="18" charset="0"/>
                <a:ea typeface="Cambria Math" panose="02040503050406030204" pitchFamily="18" charset="0"/>
              </a:rPr>
              <a:t>attiecīgā</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dienesta</a:t>
            </a:r>
            <a:r>
              <a:rPr lang="en-US" dirty="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funkcijām</a:t>
            </a:r>
            <a:r>
              <a:rPr lang="lv-LV"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Visiem</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dienestiem</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noteikt</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vienādu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zonējumu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ir</a:t>
            </a:r>
            <a:r>
              <a:rPr lang="en-US" dirty="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bezmērķīgi</a:t>
            </a:r>
            <a:r>
              <a:rPr lang="lv-LV" dirty="0" smtClean="0">
                <a:latin typeface="Cambria Math" panose="02040503050406030204" pitchFamily="18" charset="0"/>
                <a:ea typeface="Cambria Math" panose="02040503050406030204" pitchFamily="18" charset="0"/>
              </a:rPr>
              <a:t>. </a:t>
            </a:r>
            <a:r>
              <a:rPr lang="lv-LV" b="1" dirty="0" err="1" smtClean="0">
                <a:latin typeface="Cambria Math" panose="02040503050406030204" pitchFamily="18" charset="0"/>
                <a:ea typeface="Cambria Math" panose="02040503050406030204" pitchFamily="18" charset="0"/>
              </a:rPr>
              <a:t>V</a:t>
            </a:r>
            <a:r>
              <a:rPr lang="en-US" b="1" dirty="0" err="1" smtClean="0">
                <a:latin typeface="Cambria Math" panose="02040503050406030204" pitchFamily="18" charset="0"/>
                <a:ea typeface="Cambria Math" panose="02040503050406030204" pitchFamily="18" charset="0"/>
              </a:rPr>
              <a:t>ienas</a:t>
            </a:r>
            <a:r>
              <a:rPr lang="en-US" b="1" dirty="0" smtClean="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pieturas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aģentūras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kas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pārstāv</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visus</a:t>
            </a:r>
            <a:r>
              <a:rPr lang="en-US" b="1" dirty="0">
                <a:latin typeface="Cambria Math" panose="02040503050406030204" pitchFamily="18" charset="0"/>
                <a:ea typeface="Cambria Math" panose="02040503050406030204" pitchFamily="18" charset="0"/>
              </a:rPr>
              <a:t> </a:t>
            </a:r>
            <a:r>
              <a:rPr lang="en-US" b="1" dirty="0" err="1">
                <a:latin typeface="Cambria Math" panose="02040503050406030204" pitchFamily="18" charset="0"/>
                <a:ea typeface="Cambria Math" panose="02040503050406030204" pitchFamily="18" charset="0"/>
              </a:rPr>
              <a:t>dienestus</a:t>
            </a:r>
            <a:r>
              <a:rPr lang="en-US" b="1"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 </a:t>
            </a:r>
            <a:endParaRPr lang="lv-LV" dirty="0">
              <a:latin typeface="Cambria Math" panose="02040503050406030204" pitchFamily="18" charset="0"/>
              <a:ea typeface="Cambria Math" panose="02040503050406030204" pitchFamily="18" charset="0"/>
            </a:endParaRPr>
          </a:p>
        </p:txBody>
      </p:sp>
    </p:spTree>
    <p:extLst>
      <p:ext uri="{BB962C8B-B14F-4D97-AF65-F5344CB8AC3E}">
        <p14:creationId xmlns="" xmlns:p14="http://schemas.microsoft.com/office/powerpoint/2010/main" val="87482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Cambria Math" panose="02040503050406030204" pitchFamily="18" charset="0"/>
                <a:ea typeface="Cambria Math" panose="02040503050406030204" pitchFamily="18" charset="0"/>
              </a:rPr>
              <a:t>Ilgtspējīga</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dzīves</a:t>
            </a:r>
            <a:r>
              <a:rPr lang="en-US" b="1" dirty="0" smtClean="0">
                <a:latin typeface="Cambria Math" panose="02040503050406030204" pitchFamily="18" charset="0"/>
                <a:ea typeface="Cambria Math" panose="02040503050406030204" pitchFamily="18" charset="0"/>
              </a:rPr>
              <a:t> </a:t>
            </a:r>
            <a:r>
              <a:rPr lang="en-US" b="1" dirty="0" err="1" smtClean="0">
                <a:latin typeface="Cambria Math" panose="02040503050406030204" pitchFamily="18" charset="0"/>
                <a:ea typeface="Cambria Math" panose="02040503050406030204" pitchFamily="18" charset="0"/>
              </a:rPr>
              <a:t>telpa</a:t>
            </a:r>
            <a:endParaRPr lang="lv-LV"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pPr marL="0" lvl="0" indent="0">
              <a:buNone/>
            </a:pPr>
            <a:r>
              <a:rPr lang="lv-LV" b="1" dirty="0" smtClean="0">
                <a:latin typeface="Cambria Math" panose="02040503050406030204" pitchFamily="18" charset="0"/>
                <a:ea typeface="Cambria Math" panose="02040503050406030204" pitchFamily="18" charset="0"/>
              </a:rPr>
              <a:t>Eksperti: </a:t>
            </a:r>
          </a:p>
          <a:p>
            <a:pPr marL="0" lvl="0" indent="0">
              <a:buNone/>
            </a:pPr>
            <a:r>
              <a:rPr lang="lv-LV" dirty="0" smtClean="0">
                <a:latin typeface="Cambria Math" panose="02040503050406030204" pitchFamily="18" charset="0"/>
                <a:ea typeface="Cambria Math" panose="02040503050406030204" pitchFamily="18" charset="0"/>
              </a:rPr>
              <a:t>4</a:t>
            </a:r>
            <a:r>
              <a:rPr lang="lv-LV"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Latvijas</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reģionos</a:t>
            </a:r>
            <a:r>
              <a:rPr lang="en-US" dirty="0">
                <a:latin typeface="Cambria Math" panose="02040503050406030204" pitchFamily="18" charset="0"/>
                <a:ea typeface="Cambria Math" panose="02040503050406030204" pitchFamily="18" charset="0"/>
              </a:rPr>
              <a:t> </a:t>
            </a:r>
            <a:r>
              <a:rPr lang="lv-LV" dirty="0" err="1" smtClean="0">
                <a:latin typeface="Cambria Math" panose="02040503050406030204" pitchFamily="18" charset="0"/>
                <a:ea typeface="Cambria Math" panose="02040503050406030204" pitchFamily="18" charset="0"/>
              </a:rPr>
              <a:t>i</a:t>
            </a:r>
            <a:r>
              <a:rPr lang="en-US" dirty="0" smtClean="0">
                <a:latin typeface="Cambria Math" panose="02040503050406030204" pitchFamily="18" charset="0"/>
                <a:ea typeface="Cambria Math" panose="02040503050406030204" pitchFamily="18" charset="0"/>
              </a:rPr>
              <a:t>r </a:t>
            </a:r>
            <a:r>
              <a:rPr lang="en-US" dirty="0" err="1">
                <a:latin typeface="Cambria Math" panose="02040503050406030204" pitchFamily="18" charset="0"/>
                <a:ea typeface="Cambria Math" panose="02040503050406030204" pitchFamily="18" charset="0"/>
              </a:rPr>
              <a:t>iedzīvotāji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kas</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valsts</a:t>
            </a:r>
            <a:r>
              <a:rPr lang="en-US" dirty="0">
                <a:latin typeface="Cambria Math" panose="02040503050406030204" pitchFamily="18" charset="0"/>
                <a:ea typeface="Cambria Math" panose="02040503050406030204" pitchFamily="18" charset="0"/>
              </a:rPr>
              <a:t> un </a:t>
            </a:r>
            <a:r>
              <a:rPr lang="en-US" dirty="0" err="1">
                <a:latin typeface="Cambria Math" panose="02040503050406030204" pitchFamily="18" charset="0"/>
                <a:ea typeface="Cambria Math" panose="02040503050406030204" pitchFamily="18" charset="0"/>
              </a:rPr>
              <a:t>pašvaldību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īstenoto</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pārvaldi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nevērtē</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kā</a:t>
            </a:r>
            <a:r>
              <a:rPr lang="en-US" dirty="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tādu</a:t>
            </a:r>
            <a:r>
              <a:rPr lang="lv-LV" dirty="0" smtClean="0">
                <a:latin typeface="Cambria Math" panose="02040503050406030204" pitchFamily="18" charset="0"/>
                <a:ea typeface="Cambria Math" panose="02040503050406030204" pitchFamily="18" charset="0"/>
              </a:rPr>
              <a:t>,</a:t>
            </a:r>
            <a:r>
              <a:rPr lang="en-US"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uz</a:t>
            </a:r>
            <a:r>
              <a:rPr lang="en-US" dirty="0">
                <a:latin typeface="Cambria Math" panose="02040503050406030204" pitchFamily="18" charset="0"/>
                <a:ea typeface="Cambria Math" panose="02040503050406030204" pitchFamily="18" charset="0"/>
              </a:rPr>
              <a:t> kuru </a:t>
            </a:r>
            <a:r>
              <a:rPr lang="en-US" dirty="0" err="1">
                <a:latin typeface="Cambria Math" panose="02040503050406030204" pitchFamily="18" charset="0"/>
                <a:ea typeface="Cambria Math" panose="02040503050406030204" pitchFamily="18" charset="0"/>
              </a:rPr>
              <a:t>varētu</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paļauties</a:t>
            </a:r>
            <a:r>
              <a:rPr lang="en-US" dirty="0">
                <a:latin typeface="Cambria Math" panose="02040503050406030204" pitchFamily="18" charset="0"/>
                <a:ea typeface="Cambria Math" panose="02040503050406030204" pitchFamily="18" charset="0"/>
              </a:rPr>
              <a:t>. </a:t>
            </a:r>
            <a:r>
              <a:rPr lang="lv-LV" b="1" dirty="0">
                <a:latin typeface="Cambria Math" panose="02040503050406030204" pitchFamily="18" charset="0"/>
                <a:ea typeface="Cambria Math" panose="02040503050406030204" pitchFamily="18" charset="0"/>
              </a:rPr>
              <a:t>Īpaši aizsargājamās dabas </a:t>
            </a:r>
            <a:r>
              <a:rPr lang="lv-LV" b="1" dirty="0" smtClean="0">
                <a:latin typeface="Cambria Math" panose="02040503050406030204" pitchFamily="18" charset="0"/>
                <a:ea typeface="Cambria Math" panose="02040503050406030204" pitchFamily="18" charset="0"/>
              </a:rPr>
              <a:t>teritorijās </a:t>
            </a:r>
            <a:r>
              <a:rPr lang="lv-LV" dirty="0" smtClean="0">
                <a:latin typeface="Cambria Math" panose="02040503050406030204" pitchFamily="18" charset="0"/>
                <a:ea typeface="Cambria Math" panose="02040503050406030204" pitchFamily="18" charset="0"/>
              </a:rPr>
              <a:t>dzīvojošie</a:t>
            </a:r>
            <a:r>
              <a:rPr lang="lv-LV" b="1" dirty="0" smtClean="0">
                <a:latin typeface="Cambria Math" panose="02040503050406030204" pitchFamily="18" charset="0"/>
                <a:ea typeface="Cambria Math" panose="02040503050406030204" pitchFamily="18" charset="0"/>
              </a:rPr>
              <a:t> </a:t>
            </a:r>
            <a:r>
              <a:rPr lang="lv-LV" b="1" dirty="0">
                <a:latin typeface="Cambria Math" panose="02040503050406030204" pitchFamily="18" charset="0"/>
                <a:ea typeface="Cambria Math" panose="02040503050406030204" pitchFamily="18" charset="0"/>
              </a:rPr>
              <a:t>cilvēki ir gatavi paši uzņemties atbildību gan par savu saimniecisko darbību, gan par savu labklājību, gan par savām nākotnes perspektīvām</a:t>
            </a:r>
            <a:r>
              <a:rPr lang="lv-LV" dirty="0">
                <a:latin typeface="Cambria Math" panose="02040503050406030204" pitchFamily="18" charset="0"/>
                <a:ea typeface="Cambria Math" panose="02040503050406030204" pitchFamily="18" charset="0"/>
              </a:rPr>
              <a:t>.</a:t>
            </a:r>
          </a:p>
          <a:p>
            <a:pPr>
              <a:buNone/>
            </a:pPr>
            <a:endParaRPr lang="lv-LV" dirty="0"/>
          </a:p>
        </p:txBody>
      </p:sp>
    </p:spTree>
    <p:extLst>
      <p:ext uri="{BB962C8B-B14F-4D97-AF65-F5344CB8AC3E}">
        <p14:creationId xmlns="" xmlns:p14="http://schemas.microsoft.com/office/powerpoint/2010/main" val="408556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365</TotalTime>
  <Words>1775</Words>
  <Application>Microsoft Office PowerPoint</Application>
  <PresentationFormat>On-screen Show (4:3)</PresentationFormat>
  <Paragraphs>136</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Latvijas ilgtspējas dimensijas – izglītoti cilvēki un dabas vērtību saglabāšana </vt:lpstr>
      <vt:lpstr>MULTISEKTORIĀLS UN STARPDISCIPLINĀRS</vt:lpstr>
      <vt:lpstr>MULTISEKTORIĀLS UN STARPDISCIPLINĀRS</vt:lpstr>
      <vt:lpstr>MULTISEKTORIĀLS UN STARPDISCIPLINĀRS</vt:lpstr>
      <vt:lpstr>Ekspertu galvenie ieteikumi ilgtermiņa stratēģiskajai plānošanai</vt:lpstr>
      <vt:lpstr>Ekspertu galvenie ieteikumi ilgtermiņa stratēģiskajai plānošanai </vt:lpstr>
      <vt:lpstr>NACIONĀLAIS ATTĪSTĪBAS PLĀNS 2014-2020</vt:lpstr>
      <vt:lpstr>Ilgtspējīga dzīves telpa </vt:lpstr>
      <vt:lpstr>Ilgtspējīga dzīves telpa</vt:lpstr>
      <vt:lpstr>NACIONĀLAIS ATTĪSTĪBAS PLĀNS 2014-2020</vt:lpstr>
      <vt:lpstr>Ilgtspējīga dzīves telpa</vt:lpstr>
      <vt:lpstr>Kas notiek ārpus reģionālās attīstības centriem?</vt:lpstr>
      <vt:lpstr>Nākotne drīz būs tagadne!</vt:lpstr>
      <vt:lpstr>Dabas vērtības un sociālie aspekti</vt:lpstr>
      <vt:lpstr>Dabas vērtības un sociālie aspekti</vt:lpstr>
      <vt:lpstr>Dabas vērtības un sociālie aspekti</vt:lpstr>
      <vt:lpstr>Dabas vērtības un sociālie aspekti</vt:lpstr>
      <vt:lpstr>Dabas vērtības un sociālie aspekti</vt:lpstr>
      <vt:lpstr>Dabas vērtības, ekonomiskā aktivitāte un pētniecība kā vērtību pievienojošs faktors </vt:lpstr>
      <vt:lpstr>Dabas vērtības, ekonomiskā aktivitāte un pētniecība kā vērtību pievienojošs faktors</vt:lpstr>
      <vt:lpstr>Dabas vērtības, ekonomiskā aktivitāte un pētniecība kā vērtību pievienojošs faktors</vt:lpstr>
      <vt:lpstr>Izglītība un ilgtspēja</vt:lpstr>
      <vt:lpstr>Izglītība un ilgtspēja</vt:lpstr>
      <vt:lpstr>Izglītība un ilgtspēja</vt:lpstr>
      <vt:lpstr>Izglītība un ilgtspēja</vt:lpstr>
      <vt:lpstr>Izglītība un ilgtspēja</vt:lpstr>
      <vt:lpstr>Izglītība un ilgtspēja</vt:lpstr>
      <vt:lpstr>Latvijas ilgtspējas dimensijas. Domas par nākotni!</vt:lpstr>
      <vt:lpstr>Domas par nākotni!</vt:lpstr>
      <vt:lpstr>Domas par nākotni!</vt:lpstr>
      <vt:lpstr>Trīs pirmie soļi Latvijas nākotnes virzienā! </vt:lpstr>
    </vt:vector>
  </TitlesOfParts>
  <Company>Riga Stradins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Latvijas ilgtspējas dimensijas – izglītoti cilvēki un dabas vērtību saglabāšana</dc:title>
  <dc:creator>User</dc:creator>
  <cp:lastModifiedBy>Vētra</cp:lastModifiedBy>
  <cp:revision>74</cp:revision>
  <dcterms:created xsi:type="dcterms:W3CDTF">2017-04-27T15:18:43Z</dcterms:created>
  <dcterms:modified xsi:type="dcterms:W3CDTF">2017-05-23T15:30:08Z</dcterms:modified>
</cp:coreProperties>
</file>